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10287000" cx="18288000"/>
  <p:notesSz cx="6858000" cy="9144000"/>
  <p:embeddedFontLst>
    <p:embeddedFont>
      <p:font typeface="Montserrat"/>
      <p:regular r:id="rId28"/>
      <p:bold r:id="rId29"/>
      <p:italic r:id="rId30"/>
      <p:boldItalic r:id="rId31"/>
    </p:embeddedFont>
    <p:embeddedFont>
      <p:font typeface="Open Sans"/>
      <p:bold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34" roundtripDataSignature="AMtx7mgviYfPwZth7d3HhJF9SJ4bDQZsR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OpenSans-boldItalic.fntdata"/><Relationship Id="rId10" Type="http://schemas.openxmlformats.org/officeDocument/2006/relationships/slide" Target="slides/slide5.xml"/><Relationship Id="rId32"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2.png>
</file>

<file path=ppt/media/image24.png>
</file>

<file path=ppt/media/image25.png>
</file>

<file path=ppt/media/image26.png>
</file>

<file path=ppt/media/image27.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01652bc62b_1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g301652bc62b_1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 Why SVM Model is Suitable for This Task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TẠI SAO SVM PHÙ HỢP CHO BÀI TOÁN NÀY</a:t>
            </a:r>
            <a:endParaRPr/>
          </a:p>
          <a:p>
            <a:pPr indent="0" lvl="0" marL="0" rtl="0" algn="l">
              <a:spcBef>
                <a:spcPts val="0"/>
              </a:spcBef>
              <a:spcAft>
                <a:spcPts val="0"/>
              </a:spcAft>
              <a:buNone/>
            </a:pPr>
            <a:r>
              <a:rPr lang="en-US"/>
              <a:t>- Hiệu suất cao: SVM tạo ra mặt phẳng phân cách với biên lớn nhất giữa các lớp, giảm thiểu sai số phân loại.</a:t>
            </a:r>
            <a:endParaRPr/>
          </a:p>
          <a:p>
            <a:pPr indent="0" lvl="0" marL="0" rtl="0" algn="l">
              <a:spcBef>
                <a:spcPts val="0"/>
              </a:spcBef>
              <a:spcAft>
                <a:spcPts val="0"/>
              </a:spcAft>
              <a:buNone/>
            </a:pPr>
            <a:r>
              <a:rPr lang="en-US"/>
              <a:t>- Xử lý tốt dữ liệu nhiều chiều: Phù hợp với tập dữ liệu có nhiều đặc trưng như trong nghiên cứu này.</a:t>
            </a:r>
            <a:endParaRPr/>
          </a:p>
          <a:p>
            <a:pPr indent="0" lvl="0" marL="0" rtl="0" algn="l">
              <a:spcBef>
                <a:spcPts val="0"/>
              </a:spcBef>
              <a:spcAft>
                <a:spcPts val="0"/>
              </a:spcAft>
              <a:buNone/>
            </a:pPr>
            <a:r>
              <a:rPr lang="en-US"/>
              <a:t>- Khả năng tổng quát hóa: SVM hoạt động hiệu quả trên dữ liệu chưa thấy trước đó, giảm nguy cơ overfitting.</a:t>
            </a:r>
            <a:endParaRPr/>
          </a:p>
          <a:p>
            <a:pPr indent="0" lvl="0" marL="0" rtl="0" algn="l">
              <a:spcBef>
                <a:spcPts val="0"/>
              </a:spcBef>
              <a:spcAft>
                <a:spcPts val="0"/>
              </a:spcAft>
              <a:buNone/>
            </a:pPr>
            <a:r>
              <a:rPr lang="en-US"/>
              <a:t>- Sử dụng kernel trick: Biến đổi dữ liệu phi tuyến tính thành tuyến tính, giúp phân loại dữ liệu phức tạp một cách hiệu quả.</a:t>
            </a:r>
            <a:endParaRPr/>
          </a:p>
          <a:p>
            <a:pPr indent="0" lvl="0" marL="0" rtl="0" algn="l">
              <a:spcBef>
                <a:spcPts val="0"/>
              </a:spcBef>
              <a:spcAft>
                <a:spcPts val="0"/>
              </a:spcAft>
              <a:buNone/>
            </a:pPr>
            <a:r>
              <a:t/>
            </a:r>
            <a:endParaRPr/>
          </a:p>
        </p:txBody>
      </p:sp>
      <p:sp>
        <p:nvSpPr>
          <p:cNvPr id="218" name="Google Shape;218;g301652bc62b_1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7" name="Google Shape;227;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 Why SVM Model is Suitable for This Task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TẠI SAO SVM PHÙ HỢP CHO BÀI TOÁN NÀY</a:t>
            </a:r>
            <a:endParaRPr/>
          </a:p>
          <a:p>
            <a:pPr indent="0" lvl="0" marL="0" rtl="0" algn="l">
              <a:spcBef>
                <a:spcPts val="0"/>
              </a:spcBef>
              <a:spcAft>
                <a:spcPts val="0"/>
              </a:spcAft>
              <a:buNone/>
            </a:pPr>
            <a:r>
              <a:rPr lang="en-US"/>
              <a:t>- Hiệu suất cao: SVM tạo ra mặt phẳng phân cách với biên lớn nhất giữa các lớp, giảm thiểu sai số phân loại.</a:t>
            </a:r>
            <a:endParaRPr/>
          </a:p>
          <a:p>
            <a:pPr indent="0" lvl="0" marL="0" rtl="0" algn="l">
              <a:spcBef>
                <a:spcPts val="0"/>
              </a:spcBef>
              <a:spcAft>
                <a:spcPts val="0"/>
              </a:spcAft>
              <a:buNone/>
            </a:pPr>
            <a:r>
              <a:rPr lang="en-US"/>
              <a:t>- Xử lý tốt dữ liệu nhiều chiều: Phù hợp với tập dữ liệu có nhiều đặc trưng như trong nghiên cứu này.</a:t>
            </a:r>
            <a:endParaRPr/>
          </a:p>
          <a:p>
            <a:pPr indent="0" lvl="0" marL="0" rtl="0" algn="l">
              <a:spcBef>
                <a:spcPts val="0"/>
              </a:spcBef>
              <a:spcAft>
                <a:spcPts val="0"/>
              </a:spcAft>
              <a:buNone/>
            </a:pPr>
            <a:r>
              <a:rPr lang="en-US"/>
              <a:t>- Khả năng tổng quát hóa: SVM hoạt động hiệu quả trên dữ liệu chưa thấy trước đó, giảm nguy cơ overfitting.</a:t>
            </a:r>
            <a:endParaRPr/>
          </a:p>
          <a:p>
            <a:pPr indent="0" lvl="0" marL="0" rtl="0" algn="l">
              <a:spcBef>
                <a:spcPts val="0"/>
              </a:spcBef>
              <a:spcAft>
                <a:spcPts val="0"/>
              </a:spcAft>
              <a:buNone/>
            </a:pPr>
            <a:r>
              <a:rPr lang="en-US"/>
              <a:t>- Sử dụng kernel trick: Biến đổi dữ liệu phi tuyến tính thành tuyến tính, giúp phân loại dữ liệu phức tạp một cách hiệu quả.</a:t>
            </a:r>
            <a:endParaRPr/>
          </a:p>
          <a:p>
            <a:pPr indent="0" lvl="0" marL="0" rtl="0" algn="l">
              <a:spcBef>
                <a:spcPts val="0"/>
              </a:spcBef>
              <a:spcAft>
                <a:spcPts val="0"/>
              </a:spcAft>
              <a:buNone/>
            </a:pPr>
            <a:r>
              <a:t/>
            </a:r>
            <a:endParaRPr/>
          </a:p>
        </p:txBody>
      </p:sp>
      <p:sp>
        <p:nvSpPr>
          <p:cNvPr id="228" name="Google Shape;228;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7" name="Google Shape;23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3.3 Đánh giá mô hình ban đầu</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**Hiệu suất của mô hình SVM cơ bản:**</a:t>
            </a:r>
            <a:endParaRPr/>
          </a:p>
          <a:p>
            <a:pPr indent="0" lvl="0" marL="0" rtl="0" algn="l">
              <a:spcBef>
                <a:spcPts val="0"/>
              </a:spcBef>
              <a:spcAft>
                <a:spcPts val="0"/>
              </a:spcAft>
              <a:buNone/>
            </a:pPr>
            <a:r>
              <a:rPr lang="en-US"/>
              <a:t>  - **Lớp "False":** Precision 0.81, Recall 1.00, F1-score 0.89</a:t>
            </a:r>
            <a:endParaRPr/>
          </a:p>
          <a:p>
            <a:pPr indent="0" lvl="0" marL="0" rtl="0" algn="l">
              <a:spcBef>
                <a:spcPts val="0"/>
              </a:spcBef>
              <a:spcAft>
                <a:spcPts val="0"/>
              </a:spcAft>
              <a:buNone/>
            </a:pPr>
            <a:r>
              <a:rPr lang="en-US"/>
              <a:t>  - **Lớp "True":** Precision 0.71, Recall 0.02, F1-score 0.05</a:t>
            </a:r>
            <a:endParaRPr/>
          </a:p>
          <a:p>
            <a:pPr indent="0" lvl="0" marL="0" rtl="0" algn="l">
              <a:spcBef>
                <a:spcPts val="0"/>
              </a:spcBef>
              <a:spcAft>
                <a:spcPts val="0"/>
              </a:spcAft>
              <a:buNone/>
            </a:pPr>
            <a:r>
              <a:rPr lang="en-US"/>
              <a:t>- **Nguyên nhân:** Sự mất cân bằng lớp dẫn đến mô hình thiên vị về lớp đa số.</a:t>
            </a:r>
            <a:endParaRPr/>
          </a:p>
          <a:p>
            <a:pPr indent="0" lvl="0" marL="0" rtl="0" algn="l">
              <a:spcBef>
                <a:spcPts val="0"/>
              </a:spcBef>
              <a:spcAft>
                <a:spcPts val="0"/>
              </a:spcAft>
              <a:buNone/>
            </a:pPr>
            <a:r>
              <a:rPr lang="en-US"/>
              <a:t>- **Giải pháp:** Cân bằng dữ liệu bằng kỹ thuật SMOTE, điều chỉnh siêu tham số, và áp dụng các phương pháp học máy nâng cao như ensemble methods.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3.3.1 Sử dụng SMOTE để cân bằng số lượng mẫu giữa các lớp</a:t>
            </a:r>
            <a:endParaRPr/>
          </a:p>
          <a:p>
            <a:pPr indent="-171450" lvl="0" marL="171450" rtl="0" algn="l">
              <a:spcBef>
                <a:spcPts val="0"/>
              </a:spcBef>
              <a:spcAft>
                <a:spcPts val="0"/>
              </a:spcAft>
              <a:buClr>
                <a:schemeClr val="dk1"/>
              </a:buClr>
              <a:buSzPts val="1200"/>
              <a:buFont typeface="Calibri"/>
              <a:buChar char="-"/>
            </a:pPr>
            <a:r>
              <a:rPr lang="en-US"/>
              <a:t>**Mục đích:** Tạo mẫu dữ liệu giả cho lớp thiểu số để mô hình không thiên vị về lớp đa số.</a:t>
            </a:r>
            <a:endParaRPr/>
          </a:p>
          <a:p>
            <a:pPr indent="-95250" lvl="0" marL="171450" rtl="0" algn="l">
              <a:spcBef>
                <a:spcPts val="0"/>
              </a:spcBef>
              <a:spcAft>
                <a:spcPts val="0"/>
              </a:spcAft>
              <a:buClr>
                <a:schemeClr val="dk1"/>
              </a:buClr>
              <a:buSzPts val="1200"/>
              <a:buFont typeface="Calibri"/>
              <a:buNone/>
            </a:pPr>
            <a:r>
              <a:t/>
            </a:r>
            <a:endParaRPr/>
          </a:p>
          <a:p>
            <a:pPr indent="-171450" lvl="0" marL="171450" marR="0" rtl="0" algn="l">
              <a:lnSpc>
                <a:spcPct val="100000"/>
              </a:lnSpc>
              <a:spcBef>
                <a:spcPts val="0"/>
              </a:spcBef>
              <a:spcAft>
                <a:spcPts val="0"/>
              </a:spcAft>
              <a:buClr>
                <a:schemeClr val="dk1"/>
              </a:buClr>
              <a:buSzPts val="1800"/>
              <a:buFont typeface="Times New Roman"/>
              <a:buChar char="-"/>
            </a:pPr>
            <a:r>
              <a:rPr lang="en-US" sz="1800">
                <a:latin typeface="Times New Roman"/>
                <a:ea typeface="Times New Roman"/>
                <a:cs typeface="Times New Roman"/>
                <a:sym typeface="Times New Roman"/>
              </a:rPr>
              <a:t>Synthetic Minority Over-sampling Technique (SMOTE) là một kỹ thuật dùng để cân bằng tập dữ liệu phân loại bằng cách tạo mẫu dữ liệu giả cho lớp thiểu số. Nó tạo ra các mẫu mới bằng cách nội suy giữa các mẫu hiện có của lớp thiểu số. Điều này giúp mô hình học được mà không thiên vị về lớp đa số. Quan trọng là chỉ áp dụng SMOTE trên tập huấn luyện để tránh rò rỉ dữ liệu và đảm bảo mô hình phản ánh đúng thực tế khi kiểm thử.</a:t>
            </a:r>
            <a:endParaRPr sz="1800">
              <a:latin typeface="Arial"/>
              <a:ea typeface="Arial"/>
              <a:cs typeface="Arial"/>
              <a:sym typeface="Arial"/>
            </a:endParaRPr>
          </a:p>
          <a:p>
            <a:pPr indent="-95250" lvl="0" marL="171450" rtl="0" algn="l">
              <a:spcBef>
                <a:spcPts val="0"/>
              </a:spcBef>
              <a:spcAft>
                <a:spcPts val="0"/>
              </a:spcAft>
              <a:buClr>
                <a:schemeClr val="dk1"/>
              </a:buClr>
              <a:buSzPts val="1200"/>
              <a:buFont typeface="Calibri"/>
              <a:buNone/>
            </a:pPr>
            <a:r>
              <a:t/>
            </a:r>
            <a:endParaRPr/>
          </a:p>
        </p:txBody>
      </p:sp>
      <p:sp>
        <p:nvSpPr>
          <p:cNvPr id="238" name="Google Shape;23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Google Shape;247;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Calibri"/>
              <a:buChar char="-"/>
            </a:pPr>
            <a:r>
              <a:rPr lang="en-US"/>
              <a:t>#### 3.3.2 Feature Selection (Lựa chọn đặc trưng)</a:t>
            </a:r>
            <a:endParaRPr/>
          </a:p>
          <a:p>
            <a:pPr indent="-171450" lvl="0" marL="171450" rtl="0" algn="l">
              <a:spcBef>
                <a:spcPts val="0"/>
              </a:spcBef>
              <a:spcAft>
                <a:spcPts val="0"/>
              </a:spcAft>
              <a:buClr>
                <a:schemeClr val="dk1"/>
              </a:buClr>
              <a:buSzPts val="1200"/>
              <a:buFont typeface="Calibri"/>
              <a:buChar char="-"/>
            </a:pPr>
            <a:r>
              <a:rPr lang="en-US"/>
              <a:t>- **Phương pháp:** Sử dụng Recursive Feature Elimination (RFE) kết hợp với RandomForest để chọn 10 đặc trưng quan trọng nhất.</a:t>
            </a:r>
            <a:endParaRPr/>
          </a:p>
          <a:p>
            <a:pPr indent="-95250" lvl="0" marL="171450" rtl="0" algn="l">
              <a:spcBef>
                <a:spcPts val="0"/>
              </a:spcBef>
              <a:spcAft>
                <a:spcPts val="0"/>
              </a:spcAft>
              <a:buClr>
                <a:schemeClr val="dk1"/>
              </a:buClr>
              <a:buSzPts val="1200"/>
              <a:buFont typeface="Calibri"/>
              <a:buNone/>
            </a:pPr>
            <a:r>
              <a:t/>
            </a:r>
            <a:endParaRPr/>
          </a:p>
          <a:p>
            <a:pPr indent="-171450" lvl="0" marL="171450" marR="0" rtl="0" algn="l">
              <a:lnSpc>
                <a:spcPct val="100000"/>
              </a:lnSpc>
              <a:spcBef>
                <a:spcPts val="0"/>
              </a:spcBef>
              <a:spcAft>
                <a:spcPts val="0"/>
              </a:spcAft>
              <a:buClr>
                <a:schemeClr val="dk1"/>
              </a:buClr>
              <a:buSzPts val="1800"/>
              <a:buFont typeface="Times New Roman"/>
              <a:buChar char="-"/>
            </a:pPr>
            <a:r>
              <a:rPr lang="en-US" sz="1800">
                <a:latin typeface="Times New Roman"/>
                <a:ea typeface="Times New Roman"/>
                <a:cs typeface="Times New Roman"/>
                <a:sym typeface="Times New Roman"/>
              </a:rPr>
              <a:t>Em sử dụng Recursive Feature Elimination (RFE) kết hợp với RandomForest để chọn 10 đặc trưng quan trọng nhất cho mô hình phân loại lỗi phần mềm. Quá trình này bắt đầu bằng việc huấn luyện mô hình trên toàn bộ đặc trưng và loại bỏ dần những đặc trưng ít quan trọng. (Mỗi đặc trưng được đánh giá dựa trên mức độ ảnh hưởng của nó đến độ chính xác của mô hình. Đặc trưng được xem là ít quan trọng nhất sẽ được loại bỏ, và quy trình này được lặp lại cho đến khi chỉ còn lại số lượng đặc trưng mong muốn).</a:t>
            </a:r>
            <a:endParaRPr sz="1800">
              <a:latin typeface="Arial"/>
              <a:ea typeface="Arial"/>
              <a:cs typeface="Arial"/>
              <a:sym typeface="Arial"/>
            </a:endParaRPr>
          </a:p>
          <a:p>
            <a:pPr indent="-95250" lvl="0" marL="171450" rtl="0" algn="l">
              <a:spcBef>
                <a:spcPts val="0"/>
              </a:spcBef>
              <a:spcAft>
                <a:spcPts val="0"/>
              </a:spcAft>
              <a:buClr>
                <a:schemeClr val="dk1"/>
              </a:buClr>
              <a:buSzPts val="1200"/>
              <a:buFont typeface="Calibri"/>
              <a:buNone/>
            </a:pPr>
            <a:r>
              <a:t/>
            </a:r>
            <a:endParaRPr/>
          </a:p>
        </p:txBody>
      </p:sp>
      <p:sp>
        <p:nvSpPr>
          <p:cNvPr id="248" name="Google Shape;248;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7" name="Google Shape;257;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Bạn có thể sử dụng nội dung này để tạo slide theo form mẫu như hình ảnh bạn đã cung cấp. Nếu cần thêm hỗ trợ nào khác, hãy cho tôi biết!</a:t>
            </a:r>
            <a:endParaRPr/>
          </a:p>
          <a:p>
            <a:pPr indent="0" lvl="0" marL="0" rtl="0" algn="l">
              <a:spcBef>
                <a:spcPts val="0"/>
              </a:spcBef>
              <a:spcAft>
                <a:spcPts val="0"/>
              </a:spcAft>
              <a:buNone/>
            </a:pPr>
            <a:r>
              <a:rPr lang="en-US"/>
              <a:t> 3.4 Điều chỉnh siêu tham số (Tuning Model)</a:t>
            </a:r>
            <a:endParaRPr/>
          </a:p>
          <a:p>
            <a:pPr indent="0" lvl="0" marL="0" rtl="0" algn="l">
              <a:spcBef>
                <a:spcPts val="0"/>
              </a:spcBef>
              <a:spcAft>
                <a:spcPts val="0"/>
              </a:spcAft>
              <a:buNone/>
            </a:pPr>
            <a:r>
              <a:rPr lang="en-US"/>
              <a:t>- Mục tiêu: Tối ưu hóa hiệu suất của mô hình.</a:t>
            </a:r>
            <a:endParaRPr/>
          </a:p>
          <a:p>
            <a:pPr indent="0" lvl="0" marL="0" rtl="0" algn="l">
              <a:spcBef>
                <a:spcPts val="0"/>
              </a:spcBef>
              <a:spcAft>
                <a:spcPts val="0"/>
              </a:spcAft>
              <a:buNone/>
            </a:pPr>
            <a:r>
              <a:rPr lang="en-US"/>
              <a:t>- Phương pháp: </a:t>
            </a:r>
            <a:endParaRPr/>
          </a:p>
          <a:p>
            <a:pPr indent="0" lvl="0" marL="0" rtl="0" algn="l">
              <a:spcBef>
                <a:spcPts val="0"/>
              </a:spcBef>
              <a:spcAft>
                <a:spcPts val="0"/>
              </a:spcAft>
              <a:buNone/>
            </a:pPr>
            <a:r>
              <a:rPr lang="en-US"/>
              <a:t>  - Cách thủ công: Chọn giá trị cho các siêu tham số và đánh giá hiệu suất mô hình.</a:t>
            </a:r>
            <a:endParaRPr/>
          </a:p>
          <a:p>
            <a:pPr indent="0" lvl="0" marL="0" rtl="0" algn="l">
              <a:spcBef>
                <a:spcPts val="0"/>
              </a:spcBef>
              <a:spcAft>
                <a:spcPts val="0"/>
              </a:spcAft>
              <a:buNone/>
            </a:pPr>
            <a:r>
              <a:rPr lang="en-US"/>
              <a:t>  - Sử dụng Optuna: Tự động hóa quá trình điều chỉnh siêu tham số.</a:t>
            </a:r>
            <a:endParaRPr/>
          </a:p>
          <a:p>
            <a:pPr indent="0" lvl="0" marL="0" rtl="0" algn="l">
              <a:spcBef>
                <a:spcPts val="0"/>
              </a:spcBef>
              <a:spcAft>
                <a:spcPts val="0"/>
              </a:spcAft>
              <a:buNone/>
            </a:pPr>
            <a:r>
              <a:t/>
            </a:r>
            <a:endParaRPr/>
          </a:p>
        </p:txBody>
      </p:sp>
      <p:sp>
        <p:nvSpPr>
          <p:cNvPr id="258" name="Google Shape;258;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01652bc62b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g301652bc62b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01652bc62b_1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4" name="Google Shape;274;g301652bc62b_1_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 Why SVM Model is Suitable for This Task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TẠI SAO SVM PHÙ HỢP CHO BÀI TOÁN NÀY</a:t>
            </a:r>
            <a:endParaRPr/>
          </a:p>
          <a:p>
            <a:pPr indent="0" lvl="0" marL="0" rtl="0" algn="l">
              <a:spcBef>
                <a:spcPts val="0"/>
              </a:spcBef>
              <a:spcAft>
                <a:spcPts val="0"/>
              </a:spcAft>
              <a:buNone/>
            </a:pPr>
            <a:r>
              <a:rPr lang="en-US"/>
              <a:t>- Hiệu suất cao: SVM tạo ra mặt phẳng phân cách với biên lớn nhất giữa các lớp, giảm thiểu sai số phân loại.</a:t>
            </a:r>
            <a:endParaRPr/>
          </a:p>
          <a:p>
            <a:pPr indent="0" lvl="0" marL="0" rtl="0" algn="l">
              <a:spcBef>
                <a:spcPts val="0"/>
              </a:spcBef>
              <a:spcAft>
                <a:spcPts val="0"/>
              </a:spcAft>
              <a:buNone/>
            </a:pPr>
            <a:r>
              <a:rPr lang="en-US"/>
              <a:t>- Xử lý tốt dữ liệu nhiều chiều: Phù hợp với tập dữ liệu có nhiều đặc trưng như trong nghiên cứu này.</a:t>
            </a:r>
            <a:endParaRPr/>
          </a:p>
          <a:p>
            <a:pPr indent="0" lvl="0" marL="0" rtl="0" algn="l">
              <a:spcBef>
                <a:spcPts val="0"/>
              </a:spcBef>
              <a:spcAft>
                <a:spcPts val="0"/>
              </a:spcAft>
              <a:buNone/>
            </a:pPr>
            <a:r>
              <a:rPr lang="en-US"/>
              <a:t>- Khả năng tổng quát hóa: SVM hoạt động hiệu quả trên dữ liệu chưa thấy trước đó, giảm nguy cơ overfitting.</a:t>
            </a:r>
            <a:endParaRPr/>
          </a:p>
          <a:p>
            <a:pPr indent="0" lvl="0" marL="0" rtl="0" algn="l">
              <a:spcBef>
                <a:spcPts val="0"/>
              </a:spcBef>
              <a:spcAft>
                <a:spcPts val="0"/>
              </a:spcAft>
              <a:buNone/>
            </a:pPr>
            <a:r>
              <a:rPr lang="en-US"/>
              <a:t>- Sử dụng kernel trick: Biến đổi dữ liệu phi tuyến tính thành tuyến tính, giúp phân loại dữ liệu phức tạp một cách hiệu quả.</a:t>
            </a:r>
            <a:endParaRPr/>
          </a:p>
          <a:p>
            <a:pPr indent="0" lvl="0" marL="0" rtl="0" algn="l">
              <a:spcBef>
                <a:spcPts val="0"/>
              </a:spcBef>
              <a:spcAft>
                <a:spcPts val="0"/>
              </a:spcAft>
              <a:buNone/>
            </a:pPr>
            <a:r>
              <a:t/>
            </a:r>
            <a:endParaRPr/>
          </a:p>
        </p:txBody>
      </p:sp>
      <p:sp>
        <p:nvSpPr>
          <p:cNvPr id="275" name="Google Shape;275;g301652bc62b_1_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 Tiêu chí đánh giá: </a:t>
            </a:r>
            <a:endParaRPr/>
          </a:p>
          <a:p>
            <a:pPr indent="0" lvl="0" marL="0" rtl="0" algn="l">
              <a:spcBef>
                <a:spcPts val="0"/>
              </a:spcBef>
              <a:spcAft>
                <a:spcPts val="0"/>
              </a:spcAft>
              <a:buNone/>
            </a:pPr>
            <a:r>
              <a:rPr lang="en-US"/>
              <a:t>  - Accuracy (Độ Chính xác): Tỉ lệ của tổng số mẫu được phân loại đúng so với tổng số mẫu.</a:t>
            </a:r>
            <a:endParaRPr/>
          </a:p>
          <a:p>
            <a:pPr indent="0" lvl="0" marL="0" rtl="0" algn="l">
              <a:spcBef>
                <a:spcPts val="0"/>
              </a:spcBef>
              <a:spcAft>
                <a:spcPts val="0"/>
              </a:spcAft>
              <a:buNone/>
            </a:pPr>
            <a:r>
              <a:rPr lang="en-US"/>
              <a:t>  - Precision (Độ Chính xác tích cực): Tỉ lệ các mẫu dự đoán là tích cực chính xác.</a:t>
            </a:r>
            <a:endParaRPr/>
          </a:p>
          <a:p>
            <a:pPr indent="0" lvl="0" marL="0" rtl="0" algn="l">
              <a:spcBef>
                <a:spcPts val="0"/>
              </a:spcBef>
              <a:spcAft>
                <a:spcPts val="0"/>
              </a:spcAft>
              <a:buNone/>
            </a:pPr>
            <a:r>
              <a:rPr lang="en-US"/>
              <a:t>  - Recall (Độ Nhạy): Tỉ lệ các mẫu thực sự tích cực được phân loại đúng.</a:t>
            </a:r>
            <a:endParaRPr/>
          </a:p>
          <a:p>
            <a:pPr indent="0" lvl="0" marL="0" rtl="0" algn="l">
              <a:spcBef>
                <a:spcPts val="0"/>
              </a:spcBef>
              <a:spcAft>
                <a:spcPts val="0"/>
              </a:spcAft>
              <a:buNone/>
            </a:pPr>
            <a:r>
              <a:rPr lang="en-US"/>
              <a:t>  - F1 Score (Điểm số F1): Trung bình điều hòa của Precision và Recall.</a:t>
            </a:r>
            <a:endParaRPr/>
          </a:p>
        </p:txBody>
      </p:sp>
      <p:sp>
        <p:nvSpPr>
          <p:cNvPr id="291" name="Google Shape;291;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0" name="Google Shape;300;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None/>
            </a:pPr>
            <a:r>
              <a:rPr lang="en-US" sz="1800">
                <a:latin typeface="Times New Roman"/>
                <a:ea typeface="Times New Roman"/>
                <a:cs typeface="Times New Roman"/>
                <a:sym typeface="Times New Roman"/>
              </a:rPr>
              <a:t>- Trước khi Tuning:</a:t>
            </a:r>
            <a:endParaRPr sz="1800">
              <a:latin typeface="Arial"/>
              <a:ea typeface="Arial"/>
              <a:cs typeface="Arial"/>
              <a:sym typeface="Arial"/>
            </a:endParaRPr>
          </a:p>
          <a:p>
            <a:pPr indent="0" lvl="0" marL="457200" rtl="0" algn="l">
              <a:lnSpc>
                <a:spcPct val="150000"/>
              </a:lnSpc>
              <a:spcBef>
                <a:spcPts val="0"/>
              </a:spcBef>
              <a:spcAft>
                <a:spcPts val="0"/>
              </a:spcAft>
              <a:buNone/>
            </a:pPr>
            <a:r>
              <a:rPr lang="en-US" sz="1800">
                <a:latin typeface="Times New Roman"/>
                <a:ea typeface="Times New Roman"/>
                <a:cs typeface="Times New Roman"/>
                <a:sym typeface="Times New Roman"/>
              </a:rPr>
              <a:t>  - Mô hình SVM có khả năng phân loại tốt lớp không lỗi nhưng gặp khó khăn với lớp lỗi, dẫn đến thiên vị lớp đa số.</a:t>
            </a:r>
            <a:endParaRPr sz="1800">
              <a:latin typeface="Arial"/>
              <a:ea typeface="Arial"/>
              <a:cs typeface="Arial"/>
              <a:sym typeface="Arial"/>
            </a:endParaRPr>
          </a:p>
          <a:p>
            <a:pPr indent="0" lvl="0" marL="0" rtl="0" algn="l">
              <a:lnSpc>
                <a:spcPct val="150000"/>
              </a:lnSpc>
              <a:spcBef>
                <a:spcPts val="0"/>
              </a:spcBef>
              <a:spcAft>
                <a:spcPts val="0"/>
              </a:spcAft>
              <a:buNone/>
            </a:pPr>
            <a:r>
              <a:rPr lang="en-US" sz="1800">
                <a:latin typeface="Times New Roman"/>
                <a:ea typeface="Times New Roman"/>
                <a:cs typeface="Times New Roman"/>
                <a:sym typeface="Times New Roman"/>
              </a:rPr>
              <a:t>- Sau khi Tuning:.</a:t>
            </a:r>
            <a:endParaRPr sz="1800">
              <a:latin typeface="Arial"/>
              <a:ea typeface="Arial"/>
              <a:cs typeface="Arial"/>
              <a:sym typeface="Arial"/>
            </a:endParaRPr>
          </a:p>
          <a:p>
            <a:pPr indent="0" lvl="0" marL="457200" rtl="0" algn="l">
              <a:lnSpc>
                <a:spcPct val="150000"/>
              </a:lnSpc>
              <a:spcBef>
                <a:spcPts val="0"/>
              </a:spcBef>
              <a:spcAft>
                <a:spcPts val="0"/>
              </a:spcAft>
              <a:buNone/>
            </a:pPr>
            <a:r>
              <a:rPr lang="en-US" sz="1800">
                <a:latin typeface="Times New Roman"/>
                <a:ea typeface="Times New Roman"/>
                <a:cs typeface="Times New Roman"/>
                <a:sym typeface="Times New Roman"/>
              </a:rPr>
              <a:t>  - Kết quả cho thấy mô hình SVM cải thiện đáng kể khả năng phân loại lỗi, với recall của lớp "True" tăng từ 0.43 lên 0.57, và F1-score tăng từ 0.41 lên 0.45. Precision của lớp "True" giảm nhẹ nhưng không quá đáng kể.</a:t>
            </a:r>
            <a:endParaRPr sz="1800">
              <a:latin typeface="Arial"/>
              <a:ea typeface="Arial"/>
              <a:cs typeface="Arial"/>
              <a:sym typeface="Arial"/>
            </a:endParaRPr>
          </a:p>
          <a:p>
            <a:pPr indent="0" lvl="0" marL="457200" rtl="0" algn="l">
              <a:lnSpc>
                <a:spcPct val="150000"/>
              </a:lnSpc>
              <a:spcBef>
                <a:spcPts val="0"/>
              </a:spcBef>
              <a:spcAft>
                <a:spcPts val="0"/>
              </a:spcAft>
              <a:buNone/>
            </a:pPr>
            <a:r>
              <a:rPr lang="en-US" sz="1800">
                <a:latin typeface="Times New Roman"/>
                <a:ea typeface="Times New Roman"/>
                <a:cs typeface="Times New Roman"/>
                <a:sym typeface="Times New Roman"/>
              </a:rPr>
              <a:t>  - Macro avg và weighted avg đều tăng, phản ánh sự cân bằng tốt hơn giữa precision và recall của hai lớp, nâng cao khả năng tổng quát hóa của mô hình.</a:t>
            </a:r>
            <a:endParaRPr sz="1800">
              <a:latin typeface="Arial"/>
              <a:ea typeface="Arial"/>
              <a:cs typeface="Arial"/>
              <a:sym typeface="Arial"/>
            </a:endParaRPr>
          </a:p>
          <a:p>
            <a:pPr indent="0" lvl="0" marL="0" rtl="0" algn="l">
              <a:lnSpc>
                <a:spcPct val="150000"/>
              </a:lnSpc>
              <a:spcBef>
                <a:spcPts val="0"/>
              </a:spcBef>
              <a:spcAft>
                <a:spcPts val="0"/>
              </a:spcAft>
              <a:buNone/>
            </a:pPr>
            <a:r>
              <a:rPr lang="en-US" sz="1800">
                <a:latin typeface="Times New Roman"/>
                <a:ea typeface="Times New Roman"/>
                <a:cs typeface="Times New Roman"/>
                <a:sym typeface="Times New Roman"/>
              </a:rPr>
              <a:t> </a:t>
            </a:r>
            <a:endParaRPr sz="1800">
              <a:latin typeface="Arial"/>
              <a:ea typeface="Arial"/>
              <a:cs typeface="Arial"/>
              <a:sym typeface="Arial"/>
            </a:endParaRPr>
          </a:p>
          <a:p>
            <a:pPr indent="0" lvl="0" marL="0" rtl="0" algn="l">
              <a:lnSpc>
                <a:spcPct val="150000"/>
              </a:lnSpc>
              <a:spcBef>
                <a:spcPts val="0"/>
              </a:spcBef>
              <a:spcAft>
                <a:spcPts val="0"/>
              </a:spcAft>
              <a:buNone/>
            </a:pPr>
            <a:r>
              <a:rPr lang="en-US" sz="1800">
                <a:latin typeface="Times New Roman"/>
                <a:ea typeface="Times New Roman"/>
                <a:cs typeface="Times New Roman"/>
                <a:sym typeface="Times New Roman"/>
              </a:rPr>
              <a:t>- Việc áp dụng SMOTE để cân bằng dữ liệu và sử dụng Optuna để tối ưu siêu tham số đã cải thiện hiệu suất mô hình SVM đáng kể. Mô hình sau tuning phân loại tốt hơn cả các mẫu lỗi và không lỗi, nâng cao độ chính xác tổng thể. Điều này khẳng định tầm quan trọng của cân bằng dữ liệu và tối ưu hóa siêu tham số trong phát triển mô hình học máy hiệu quả cho phân loại lỗi phần mềm. </a:t>
            </a:r>
            <a:endParaRPr sz="1800">
              <a:latin typeface="Arial"/>
              <a:ea typeface="Arial"/>
              <a:cs typeface="Arial"/>
              <a:sym typeface="Arial"/>
            </a:endParaRPr>
          </a:p>
          <a:p>
            <a:pPr indent="0" lvl="0" marL="0" rtl="0" algn="l">
              <a:spcBef>
                <a:spcPts val="0"/>
              </a:spcBef>
              <a:spcAft>
                <a:spcPts val="0"/>
              </a:spcAft>
              <a:buNone/>
            </a:pPr>
            <a:r>
              <a:t/>
            </a:r>
            <a:endParaRPr/>
          </a:p>
        </p:txBody>
      </p:sp>
      <p:sp>
        <p:nvSpPr>
          <p:cNvPr id="301" name="Google Shape;301;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None/>
            </a:pPr>
            <a:r>
              <a:rPr lang="en-US" sz="1800">
                <a:latin typeface="Times New Roman"/>
                <a:ea typeface="Times New Roman"/>
                <a:cs typeface="Times New Roman"/>
                <a:sym typeface="Times New Roman"/>
              </a:rPr>
              <a:t>- Trước khi Tuning:</a:t>
            </a:r>
            <a:endParaRPr sz="1800">
              <a:latin typeface="Arial"/>
              <a:ea typeface="Arial"/>
              <a:cs typeface="Arial"/>
              <a:sym typeface="Arial"/>
            </a:endParaRPr>
          </a:p>
          <a:p>
            <a:pPr indent="0" lvl="0" marL="457200" rtl="0" algn="l">
              <a:lnSpc>
                <a:spcPct val="150000"/>
              </a:lnSpc>
              <a:spcBef>
                <a:spcPts val="0"/>
              </a:spcBef>
              <a:spcAft>
                <a:spcPts val="0"/>
              </a:spcAft>
              <a:buNone/>
            </a:pPr>
            <a:r>
              <a:rPr lang="en-US" sz="1800">
                <a:latin typeface="Times New Roman"/>
                <a:ea typeface="Times New Roman"/>
                <a:cs typeface="Times New Roman"/>
                <a:sym typeface="Times New Roman"/>
              </a:rPr>
              <a:t>  - Mô hình SVM có khả năng phân loại tốt lớp không lỗi nhưng gặp khó khăn với lớp lỗi, dẫn đến thiên vị lớp đa số.</a:t>
            </a:r>
            <a:endParaRPr sz="1800">
              <a:latin typeface="Arial"/>
              <a:ea typeface="Arial"/>
              <a:cs typeface="Arial"/>
              <a:sym typeface="Arial"/>
            </a:endParaRPr>
          </a:p>
          <a:p>
            <a:pPr indent="0" lvl="0" marL="0" rtl="0" algn="l">
              <a:lnSpc>
                <a:spcPct val="150000"/>
              </a:lnSpc>
              <a:spcBef>
                <a:spcPts val="0"/>
              </a:spcBef>
              <a:spcAft>
                <a:spcPts val="0"/>
              </a:spcAft>
              <a:buNone/>
            </a:pPr>
            <a:r>
              <a:rPr lang="en-US" sz="1800">
                <a:latin typeface="Times New Roman"/>
                <a:ea typeface="Times New Roman"/>
                <a:cs typeface="Times New Roman"/>
                <a:sym typeface="Times New Roman"/>
              </a:rPr>
              <a:t>- Sau khi Tuning:.</a:t>
            </a:r>
            <a:endParaRPr sz="1800">
              <a:latin typeface="Arial"/>
              <a:ea typeface="Arial"/>
              <a:cs typeface="Arial"/>
              <a:sym typeface="Arial"/>
            </a:endParaRPr>
          </a:p>
          <a:p>
            <a:pPr indent="0" lvl="0" marL="457200" rtl="0" algn="l">
              <a:lnSpc>
                <a:spcPct val="150000"/>
              </a:lnSpc>
              <a:spcBef>
                <a:spcPts val="0"/>
              </a:spcBef>
              <a:spcAft>
                <a:spcPts val="0"/>
              </a:spcAft>
              <a:buNone/>
            </a:pPr>
            <a:r>
              <a:rPr lang="en-US" sz="1800">
                <a:latin typeface="Times New Roman"/>
                <a:ea typeface="Times New Roman"/>
                <a:cs typeface="Times New Roman"/>
                <a:sym typeface="Times New Roman"/>
              </a:rPr>
              <a:t>  - Kết quả cho thấy mô hình SVM cải thiện đáng kể khả năng phân loại lỗi, với recall của lớp "True" tăng từ 0.43 lên 0.57, và F1-score tăng từ 0.41 lên 0.45. Precision của lớp "True" giảm nhẹ nhưng không quá đáng kể.</a:t>
            </a:r>
            <a:endParaRPr sz="1800">
              <a:latin typeface="Arial"/>
              <a:ea typeface="Arial"/>
              <a:cs typeface="Arial"/>
              <a:sym typeface="Arial"/>
            </a:endParaRPr>
          </a:p>
          <a:p>
            <a:pPr indent="0" lvl="0" marL="457200" rtl="0" algn="l">
              <a:lnSpc>
                <a:spcPct val="150000"/>
              </a:lnSpc>
              <a:spcBef>
                <a:spcPts val="0"/>
              </a:spcBef>
              <a:spcAft>
                <a:spcPts val="0"/>
              </a:spcAft>
              <a:buNone/>
            </a:pPr>
            <a:r>
              <a:rPr lang="en-US" sz="1800">
                <a:latin typeface="Times New Roman"/>
                <a:ea typeface="Times New Roman"/>
                <a:cs typeface="Times New Roman"/>
                <a:sym typeface="Times New Roman"/>
              </a:rPr>
              <a:t>  - Macro avg và weighted avg đều tăng, phản ánh sự cân bằng tốt hơn giữa precision và recall của hai lớp, nâng cao khả năng tổng quát hóa của mô hình.</a:t>
            </a:r>
            <a:endParaRPr sz="1800">
              <a:latin typeface="Arial"/>
              <a:ea typeface="Arial"/>
              <a:cs typeface="Arial"/>
              <a:sym typeface="Arial"/>
            </a:endParaRPr>
          </a:p>
          <a:p>
            <a:pPr indent="0" lvl="0" marL="0" rtl="0" algn="l">
              <a:lnSpc>
                <a:spcPct val="150000"/>
              </a:lnSpc>
              <a:spcBef>
                <a:spcPts val="0"/>
              </a:spcBef>
              <a:spcAft>
                <a:spcPts val="0"/>
              </a:spcAft>
              <a:buNone/>
            </a:pPr>
            <a:r>
              <a:rPr lang="en-US" sz="1800">
                <a:latin typeface="Times New Roman"/>
                <a:ea typeface="Times New Roman"/>
                <a:cs typeface="Times New Roman"/>
                <a:sym typeface="Times New Roman"/>
              </a:rPr>
              <a:t> </a:t>
            </a:r>
            <a:endParaRPr sz="1800">
              <a:latin typeface="Arial"/>
              <a:ea typeface="Arial"/>
              <a:cs typeface="Arial"/>
              <a:sym typeface="Arial"/>
            </a:endParaRPr>
          </a:p>
          <a:p>
            <a:pPr indent="0" lvl="0" marL="0" rtl="0" algn="l">
              <a:lnSpc>
                <a:spcPct val="150000"/>
              </a:lnSpc>
              <a:spcBef>
                <a:spcPts val="0"/>
              </a:spcBef>
              <a:spcAft>
                <a:spcPts val="0"/>
              </a:spcAft>
              <a:buNone/>
            </a:pPr>
            <a:r>
              <a:rPr lang="en-US" sz="1800">
                <a:latin typeface="Times New Roman"/>
                <a:ea typeface="Times New Roman"/>
                <a:cs typeface="Times New Roman"/>
                <a:sym typeface="Times New Roman"/>
              </a:rPr>
              <a:t>- Việc áp dụng SMOTE để cân bằng dữ liệu và sử dụng Optuna để tối ưu siêu tham số đã cải thiện hiệu suất mô hình SVM đáng kể. Mô hình sau tuning phân loại tốt hơn cả các mẫu lỗi và không lỗi, nâng cao độ chính xác tổng thể. Điều này khẳng định tầm quan trọng của cân bằng dữ liệu và tối ưu hóa siêu tham số trong phát triển mô hình học máy hiệu quả cho phân loại lỗi phần mềm. </a:t>
            </a:r>
            <a:endParaRPr sz="1800">
              <a:latin typeface="Arial"/>
              <a:ea typeface="Arial"/>
              <a:cs typeface="Arial"/>
              <a:sym typeface="Arial"/>
            </a:endParaRPr>
          </a:p>
          <a:p>
            <a:pPr indent="0" lvl="0" marL="0" rtl="0" algn="l">
              <a:spcBef>
                <a:spcPts val="0"/>
              </a:spcBef>
              <a:spcAft>
                <a:spcPts val="0"/>
              </a:spcAft>
              <a:buNone/>
            </a:pPr>
            <a:r>
              <a:t/>
            </a:r>
            <a:endParaRPr/>
          </a:p>
        </p:txBody>
      </p:sp>
      <p:sp>
        <p:nvSpPr>
          <p:cNvPr id="311" name="Google Shape;311;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4" name="Google Shape;15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Dưới đây là nội dung tóm tắt cho phần "Lý do chọn đề tài" và "Mục tiêu thực hiện đề tài" được sắp xếp theo form như slide bạn đã cung cấp:</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Introduction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LÝ DO CHỌN ĐỀ TÀI</a:t>
            </a:r>
            <a:endParaRPr/>
          </a:p>
          <a:p>
            <a:pPr indent="0" lvl="0" marL="0" rtl="0" algn="l">
              <a:spcBef>
                <a:spcPts val="0"/>
              </a:spcBef>
              <a:spcAft>
                <a:spcPts val="0"/>
              </a:spcAft>
              <a:buNone/>
            </a:pPr>
            <a:r>
              <a:rPr lang="en-US"/>
              <a:t>- **Chất lượng và độ tin cậy phần mềm:** Đảm bảo chất lượng và độ tin cậy phần mềm là ưu tiên hàng đầu trong kỷ nguyên kỹ thuật số, giúp giảm thiểu chi phí sửa lỗi, nâng cao trải nghiệm người dùng và đảm bảo an toàn thông tin.</a:t>
            </a:r>
            <a:endParaRPr/>
          </a:p>
          <a:p>
            <a:pPr indent="0" lvl="0" marL="0" rtl="0" algn="l">
              <a:spcBef>
                <a:spcPts val="0"/>
              </a:spcBef>
              <a:spcAft>
                <a:spcPts val="0"/>
              </a:spcAft>
              <a:buNone/>
            </a:pPr>
            <a:r>
              <a:rPr lang="en-US"/>
              <a:t>- **Ứng dụng Học Máy:** Học Máy, đặc biệt là Máy Vector Hỗ trợ (Support Vector Machine - SVM), giúp phát hiện và phân loại lỗi phần mềm nhanh chóng và chính xác, cải thiện chất lượng và độ tin cậy của hệ thống phần mềm.</a:t>
            </a:r>
            <a:endParaRPr/>
          </a:p>
          <a:p>
            <a:pPr indent="0" lvl="0" marL="0" rtl="0" algn="l">
              <a:spcBef>
                <a:spcPts val="0"/>
              </a:spcBef>
              <a:spcAft>
                <a:spcPts val="0"/>
              </a:spcAft>
              <a:buNone/>
            </a:pPr>
            <a:r>
              <a:rPr lang="en-US"/>
              <a:t>- **Ý nghĩa đề tài:** Nghiên cứu và ứng dụng SVM vào việc phát hiện và phân loại lỗi phần mềm, góp phần vào việc phát triển các phương pháp kiểm thử hiệu quả và tối ưu hóa quy trình quản lý chất lượng phần mềm.</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MỤC TIÊU THỰC HIỆN ĐỀ TÀI</a:t>
            </a:r>
            <a:endParaRPr/>
          </a:p>
          <a:p>
            <a:pPr indent="0" lvl="0" marL="0" rtl="0" algn="l">
              <a:spcBef>
                <a:spcPts val="0"/>
              </a:spcBef>
              <a:spcAft>
                <a:spcPts val="0"/>
              </a:spcAft>
              <a:buNone/>
            </a:pPr>
            <a:r>
              <a:rPr lang="en-US"/>
              <a:t>- **Nắm vững cơ sở lý thuyết SVM:** Hiểu rõ nguyên lý hoạt động, phương pháp phân loại và nhận dạng lỗi phần mềm của kỹ thuật SVM.</a:t>
            </a:r>
            <a:endParaRPr/>
          </a:p>
          <a:p>
            <a:pPr indent="0" lvl="0" marL="0" rtl="0" algn="l">
              <a:spcBef>
                <a:spcPts val="0"/>
              </a:spcBef>
              <a:spcAft>
                <a:spcPts val="0"/>
              </a:spcAft>
              <a:buNone/>
            </a:pPr>
            <a:r>
              <a:rPr lang="en-US"/>
              <a:t>- **Nghiên cứu và so sánh mô hình SVM:** Đề xuất mô hình SVM tối ưu, có khả năng phân biệt mã nguồn chứa lỗi và không chứa lỗi, bao gồm các lỗi logic, lỗi cú pháp và các hình thức lỗi phần mềm khác.</a:t>
            </a:r>
            <a:endParaRPr/>
          </a:p>
          <a:p>
            <a:pPr indent="0" lvl="0" marL="0" rtl="0" algn="l">
              <a:spcBef>
                <a:spcPts val="0"/>
              </a:spcBef>
              <a:spcAft>
                <a:spcPts val="0"/>
              </a:spcAft>
              <a:buNone/>
            </a:pPr>
            <a:r>
              <a:rPr lang="en-US"/>
              <a:t>- **Phân tích và đánh giá hiệu suất:** Thử nghiệm mô hình SVM trên bộ dữ liệu thực tế để xác định khả năng phát hiện lỗi và độ chính xác trong các tình huống khác nhau.</a:t>
            </a:r>
            <a:endParaRPr/>
          </a:p>
          <a:p>
            <a:pPr indent="0" lvl="0" marL="0" rtl="0" algn="l">
              <a:spcBef>
                <a:spcPts val="0"/>
              </a:spcBef>
              <a:spcAft>
                <a:spcPts val="0"/>
              </a:spcAft>
              <a:buNone/>
            </a:pPr>
            <a:r>
              <a:rPr lang="en-US"/>
              <a:t>- **Ứng dụng thực tiễn:** Khám phá các ứng dụng SVM trong kiểm thử phần mềm, phân loại lỗi, phân tích mã nguồn và tối ưu hóa việc phát hiện lỗi.</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**Mục tiêu chính:** Tìm ra mô hình SVM hiệu quả trong việc phân loại lỗi phần mềm, đồng thời nâng cao nhận thức và kiến thức về chất lượng phần mềm, nhấn mạnh sự cần thiết của kỹ thuật SVM trong đảm bảo chất lượng phần mềm trước các thách thức phức tạp trong phát triển và bảo trì phần mềm.</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Bạn có thể sử dụng nội dung này để tạo slide theo form mẫu như hình ảnh bạn đã cung cấp. Nếu cần thêm hỗ trợ nào khác, hãy cho tôi biết!</a:t>
            </a:r>
            <a:endParaRPr/>
          </a:p>
        </p:txBody>
      </p:sp>
      <p:sp>
        <p:nvSpPr>
          <p:cNvPr id="155" name="Google Shape;15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 Data Preprocessing and Data Processing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XỬ LÝ DỮ LIỆU RỖNG VÀ DỮ LIỆU DẠNG CHUỖI</a:t>
            </a:r>
            <a:endParaRPr/>
          </a:p>
          <a:p>
            <a:pPr indent="0" lvl="0" marL="0" rtl="0" algn="l">
              <a:spcBef>
                <a:spcPts val="0"/>
              </a:spcBef>
              <a:spcAft>
                <a:spcPts val="0"/>
              </a:spcAft>
              <a:buNone/>
            </a:pPr>
            <a:r>
              <a:rPr lang="en-US"/>
              <a:t>- Kiểm tra và xử lý các giá trị null: Đảm bảo không có thông tin trống ảnh hưởng đến mô hình.</a:t>
            </a:r>
            <a:endParaRPr/>
          </a:p>
          <a:p>
            <a:pPr indent="0" lvl="0" marL="0" rtl="0" algn="l">
              <a:spcBef>
                <a:spcPts val="0"/>
              </a:spcBef>
              <a:spcAft>
                <a:spcPts val="0"/>
              </a:spcAft>
              <a:buNone/>
            </a:pPr>
            <a:r>
              <a:rPr lang="en-US"/>
              <a:t>- Mã hóa đặc trưng dạng chuỗi: Sử dụng `pd.to_numeric`, `LabelEncoder`, và `OneHotEncoder` để chuyển đổi các đặc trưng dạng chuỗi thành dữ liệu số.</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CHỌN LỌC ĐẶC TRƯNG ĐƠN GIẢN</a:t>
            </a:r>
            <a:endParaRPr/>
          </a:p>
          <a:p>
            <a:pPr indent="0" lvl="0" marL="0" rtl="0" algn="l">
              <a:spcBef>
                <a:spcPts val="0"/>
              </a:spcBef>
              <a:spcAft>
                <a:spcPts val="0"/>
              </a:spcAft>
              <a:buNone/>
            </a:pPr>
            <a:r>
              <a:rPr lang="en-US"/>
              <a:t>- Loại bỏ cột không cung cấp thông tin hữu ích: Kiểm tra và loại bỏ các cột có giá trị giống hệt nhau.</a:t>
            </a:r>
            <a:endParaRPr/>
          </a:p>
          <a:p>
            <a:pPr indent="0" lvl="0" marL="0" rtl="0" algn="l">
              <a:spcBef>
                <a:spcPts val="0"/>
              </a:spcBef>
              <a:spcAft>
                <a:spcPts val="0"/>
              </a:spcAft>
              <a:buNone/>
            </a:pPr>
            <a:r>
              <a:rPr lang="en-US"/>
              <a:t>- Đánh giá sự đa dạng của các giá trị: Loại bỏ hoặc xử lý các cột có quá ít giá trị khác nhau.</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ĐÁNH GIÁ PHÂN PHỐI LỚP</a:t>
            </a:r>
            <a:endParaRPr/>
          </a:p>
          <a:p>
            <a:pPr indent="0" lvl="0" marL="0" rtl="0" algn="l">
              <a:spcBef>
                <a:spcPts val="0"/>
              </a:spcBef>
              <a:spcAft>
                <a:spcPts val="0"/>
              </a:spcAft>
              <a:buNone/>
            </a:pPr>
            <a:r>
              <a:rPr lang="en-US"/>
              <a:t>- Kiểm tra tỷ lệ giữa các lớp: Đánh giá mức độ mất cân bằng.</a:t>
            </a:r>
            <a:endParaRPr/>
          </a:p>
          <a:p>
            <a:pPr indent="0" lvl="0" marL="0" rtl="0" algn="l">
              <a:spcBef>
                <a:spcPts val="0"/>
              </a:spcBef>
              <a:spcAft>
                <a:spcPts val="0"/>
              </a:spcAft>
              <a:buNone/>
            </a:pPr>
            <a:r>
              <a:rPr lang="en-US"/>
              <a:t>- Trực quan hóa sự phân bố của các lớp: Sử dụng biểu đồ để nhận biết rõ hơn về sự mất cân bằng nếu có.</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CHIA DỮ LIỆU VÀ CHUẨN HÓA</a:t>
            </a:r>
            <a:endParaRPr/>
          </a:p>
          <a:p>
            <a:pPr indent="0" lvl="0" marL="0" rtl="0" algn="l">
              <a:spcBef>
                <a:spcPts val="0"/>
              </a:spcBef>
              <a:spcAft>
                <a:spcPts val="0"/>
              </a:spcAft>
              <a:buNone/>
            </a:pPr>
            <a:r>
              <a:rPr lang="en-US"/>
              <a:t>- Chia dữ liệu thành tập huấn luyện và kiểm thử.</a:t>
            </a:r>
            <a:endParaRPr/>
          </a:p>
          <a:p>
            <a:pPr indent="0" lvl="0" marL="0" rtl="0" algn="l">
              <a:spcBef>
                <a:spcPts val="0"/>
              </a:spcBef>
              <a:spcAft>
                <a:spcPts val="0"/>
              </a:spcAft>
              <a:buNone/>
            </a:pPr>
            <a:r>
              <a:rPr lang="en-US"/>
              <a:t>- Chuẩn hóa các đặc trưng: Đảm bảo các giá trị nằm trong cùng một khoảng, giúp mô hình SVM hoạt động hiệu quả hơn.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4" name="Google Shape;184;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01652bc62b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Google Shape;192;g301652bc62b_0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 Data Preprocessing and Data Processing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XỬ LÝ DỮ LIỆU RỖNG VÀ DỮ LIỆU DẠNG CHUỖI</a:t>
            </a:r>
            <a:endParaRPr/>
          </a:p>
          <a:p>
            <a:pPr indent="0" lvl="0" marL="0" rtl="0" algn="l">
              <a:spcBef>
                <a:spcPts val="0"/>
              </a:spcBef>
              <a:spcAft>
                <a:spcPts val="0"/>
              </a:spcAft>
              <a:buNone/>
            </a:pPr>
            <a:r>
              <a:rPr lang="en-US"/>
              <a:t>- Kiểm tra và xử lý các giá trị null: Đảm bảo không có thông tin trống ảnh hưởng đến mô hình.</a:t>
            </a:r>
            <a:endParaRPr/>
          </a:p>
          <a:p>
            <a:pPr indent="0" lvl="0" marL="0" rtl="0" algn="l">
              <a:spcBef>
                <a:spcPts val="0"/>
              </a:spcBef>
              <a:spcAft>
                <a:spcPts val="0"/>
              </a:spcAft>
              <a:buNone/>
            </a:pPr>
            <a:r>
              <a:rPr lang="en-US"/>
              <a:t>- Mã hóa đặc trưng dạng chuỗi: Sử dụng `pd.to_numeric`, `LabelEncoder`, và `OneHotEncoder` để chuyển đổi các đặc trưng dạng chuỗi thành dữ liệu số.</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CHỌN LỌC ĐẶC TRƯNG ĐƠN GIẢN</a:t>
            </a:r>
            <a:endParaRPr/>
          </a:p>
          <a:p>
            <a:pPr indent="0" lvl="0" marL="0" rtl="0" algn="l">
              <a:spcBef>
                <a:spcPts val="0"/>
              </a:spcBef>
              <a:spcAft>
                <a:spcPts val="0"/>
              </a:spcAft>
              <a:buNone/>
            </a:pPr>
            <a:r>
              <a:rPr lang="en-US"/>
              <a:t>- Loại bỏ cột không cung cấp thông tin hữu ích: Kiểm tra và loại bỏ các cột có giá trị giống hệt nhau.</a:t>
            </a:r>
            <a:endParaRPr/>
          </a:p>
          <a:p>
            <a:pPr indent="0" lvl="0" marL="0" rtl="0" algn="l">
              <a:spcBef>
                <a:spcPts val="0"/>
              </a:spcBef>
              <a:spcAft>
                <a:spcPts val="0"/>
              </a:spcAft>
              <a:buNone/>
            </a:pPr>
            <a:r>
              <a:rPr lang="en-US"/>
              <a:t>- Đánh giá sự đa dạng của các giá trị: Loại bỏ hoặc xử lý các cột có quá ít giá trị khác nhau.</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ĐÁNH GIÁ PHÂN PHỐI LỚP</a:t>
            </a:r>
            <a:endParaRPr/>
          </a:p>
          <a:p>
            <a:pPr indent="0" lvl="0" marL="0" rtl="0" algn="l">
              <a:spcBef>
                <a:spcPts val="0"/>
              </a:spcBef>
              <a:spcAft>
                <a:spcPts val="0"/>
              </a:spcAft>
              <a:buNone/>
            </a:pPr>
            <a:r>
              <a:rPr lang="en-US"/>
              <a:t>- Kiểm tra tỷ lệ giữa các lớp: Đánh giá mức độ mất cân bằng.</a:t>
            </a:r>
            <a:endParaRPr/>
          </a:p>
          <a:p>
            <a:pPr indent="0" lvl="0" marL="0" rtl="0" algn="l">
              <a:spcBef>
                <a:spcPts val="0"/>
              </a:spcBef>
              <a:spcAft>
                <a:spcPts val="0"/>
              </a:spcAft>
              <a:buNone/>
            </a:pPr>
            <a:r>
              <a:rPr lang="en-US"/>
              <a:t>- Trực quan hóa sự phân bố của các lớp: Sử dụng biểu đồ để nhận biết rõ hơn về sự mất cân bằng nếu có.</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CHIA DỮ LIỆU VÀ CHUẨN HÓA</a:t>
            </a:r>
            <a:endParaRPr/>
          </a:p>
          <a:p>
            <a:pPr indent="0" lvl="0" marL="0" rtl="0" algn="l">
              <a:spcBef>
                <a:spcPts val="0"/>
              </a:spcBef>
              <a:spcAft>
                <a:spcPts val="0"/>
              </a:spcAft>
              <a:buNone/>
            </a:pPr>
            <a:r>
              <a:rPr lang="en-US"/>
              <a:t>- Chia dữ liệu thành tập huấn luyện và kiểm thử.</a:t>
            </a:r>
            <a:endParaRPr/>
          </a:p>
          <a:p>
            <a:pPr indent="0" lvl="0" marL="0" rtl="0" algn="l">
              <a:spcBef>
                <a:spcPts val="0"/>
              </a:spcBef>
              <a:spcAft>
                <a:spcPts val="0"/>
              </a:spcAft>
              <a:buNone/>
            </a:pPr>
            <a:r>
              <a:rPr lang="en-US"/>
              <a:t>- Chuẩn hóa các đặc trưng: Đảm bảo các giá trị nằm trong cùng một khoảng, giúp mô hình SVM hoạt động hiệu quả hơn.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3" name="Google Shape;193;g301652bc62b_0_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 Why SVM Model is Suitable for This Task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TẠI SAO SVM PHÙ HỢP CHO BÀI TOÁN NÀY</a:t>
            </a:r>
            <a:endParaRPr/>
          </a:p>
          <a:p>
            <a:pPr indent="0" lvl="0" marL="0" rtl="0" algn="l">
              <a:spcBef>
                <a:spcPts val="0"/>
              </a:spcBef>
              <a:spcAft>
                <a:spcPts val="0"/>
              </a:spcAft>
              <a:buNone/>
            </a:pPr>
            <a:r>
              <a:rPr lang="en-US"/>
              <a:t>- Hiệu suất cao: SVM tạo ra mặt phẳng phân cách với biên lớn nhất giữa các lớp, giảm thiểu sai số phân loại.</a:t>
            </a:r>
            <a:endParaRPr/>
          </a:p>
          <a:p>
            <a:pPr indent="0" lvl="0" marL="0" rtl="0" algn="l">
              <a:spcBef>
                <a:spcPts val="0"/>
              </a:spcBef>
              <a:spcAft>
                <a:spcPts val="0"/>
              </a:spcAft>
              <a:buNone/>
            </a:pPr>
            <a:r>
              <a:rPr lang="en-US"/>
              <a:t>- Xử lý tốt dữ liệu nhiều chiều: Phù hợp với tập dữ liệu có nhiều đặc trưng như trong nghiên cứu này.</a:t>
            </a:r>
            <a:endParaRPr/>
          </a:p>
          <a:p>
            <a:pPr indent="0" lvl="0" marL="0" rtl="0" algn="l">
              <a:spcBef>
                <a:spcPts val="0"/>
              </a:spcBef>
              <a:spcAft>
                <a:spcPts val="0"/>
              </a:spcAft>
              <a:buNone/>
            </a:pPr>
            <a:r>
              <a:rPr lang="en-US"/>
              <a:t>- Khả năng tổng quát hóa: SVM hoạt động hiệu quả trên dữ liệu chưa thấy trước đó, giảm nguy cơ overfitting.</a:t>
            </a:r>
            <a:endParaRPr/>
          </a:p>
          <a:p>
            <a:pPr indent="0" lvl="0" marL="0" rtl="0" algn="l">
              <a:spcBef>
                <a:spcPts val="0"/>
              </a:spcBef>
              <a:spcAft>
                <a:spcPts val="0"/>
              </a:spcAft>
              <a:buNone/>
            </a:pPr>
            <a:r>
              <a:rPr lang="en-US"/>
              <a:t>- Sử dụng kernel trick: Biến đổi dữ liệu phi tuyến tính thành tuyến tính, giúp phân loại dữ liệu phức tạp một cách hiệu quả.</a:t>
            </a:r>
            <a:endParaRPr/>
          </a:p>
          <a:p>
            <a:pPr indent="0" lvl="0" marL="0" rtl="0" algn="l">
              <a:spcBef>
                <a:spcPts val="0"/>
              </a:spcBef>
              <a:spcAft>
                <a:spcPts val="0"/>
              </a:spcAft>
              <a:buNone/>
            </a:pPr>
            <a:r>
              <a:t/>
            </a:r>
            <a:endParaRPr/>
          </a:p>
        </p:txBody>
      </p:sp>
      <p:sp>
        <p:nvSpPr>
          <p:cNvPr id="210" name="Google Shape;21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9"/>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0"/>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0"/>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2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2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2" name="Google Shape;22;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23"/>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23"/>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4" name="Google Shape;34;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24"/>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24"/>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2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7" name="Google Shape;47;p2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8" name="Google Shape;48;p2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2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7"/>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7"/>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27"/>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8"/>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8"/>
          <p:cNvSpPr/>
          <p:nvPr>
            <p:ph idx="2" type="pic"/>
          </p:nvPr>
        </p:nvSpPr>
        <p:spPr>
          <a:xfrm>
            <a:off x="1792288" y="612775"/>
            <a:ext cx="5486400" cy="4114800"/>
          </a:xfrm>
          <a:prstGeom prst="rect">
            <a:avLst/>
          </a:prstGeom>
          <a:noFill/>
          <a:ln>
            <a:noFill/>
          </a:ln>
        </p:spPr>
      </p:sp>
      <p:sp>
        <p:nvSpPr>
          <p:cNvPr id="68" name="Google Shape;68;p28"/>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20.png"/><Relationship Id="rId5"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image" Target="../media/image1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24.png"/><Relationship Id="rId5"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5.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2.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2.png"/><Relationship Id="rId4" Type="http://schemas.openxmlformats.org/officeDocument/2006/relationships/image" Target="../media/image8.pn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2.pn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2.png"/><Relationship Id="rId5"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43DF"/>
        </a:solidFill>
      </p:bgPr>
    </p:bg>
    <p:spTree>
      <p:nvGrpSpPr>
        <p:cNvPr id="87" name="Shape 87"/>
        <p:cNvGrpSpPr/>
        <p:nvPr/>
      </p:nvGrpSpPr>
      <p:grpSpPr>
        <a:xfrm>
          <a:off x="0" y="0"/>
          <a:ext cx="0" cy="0"/>
          <a:chOff x="0" y="0"/>
          <a:chExt cx="0" cy="0"/>
        </a:xfrm>
      </p:grpSpPr>
      <p:sp>
        <p:nvSpPr>
          <p:cNvPr id="88" name="Google Shape;88;p1"/>
          <p:cNvSpPr/>
          <p:nvPr/>
        </p:nvSpPr>
        <p:spPr>
          <a:xfrm rot="-3012077">
            <a:off x="-394020" y="-1752015"/>
            <a:ext cx="12355799" cy="9755933"/>
          </a:xfrm>
          <a:custGeom>
            <a:rect b="b" l="l" r="r" t="t"/>
            <a:pathLst>
              <a:path extrusionOk="0" h="9755933" w="12355799">
                <a:moveTo>
                  <a:pt x="0" y="0"/>
                </a:moveTo>
                <a:lnTo>
                  <a:pt x="12355799" y="0"/>
                </a:lnTo>
                <a:lnTo>
                  <a:pt x="12355799" y="9755934"/>
                </a:lnTo>
                <a:lnTo>
                  <a:pt x="0" y="9755934"/>
                </a:lnTo>
                <a:lnTo>
                  <a:pt x="0" y="0"/>
                </a:lnTo>
                <a:close/>
              </a:path>
            </a:pathLst>
          </a:custGeom>
          <a:blipFill rotWithShape="1">
            <a:blip r:embed="rId3">
              <a:alphaModFix/>
            </a:blip>
            <a:stretch>
              <a:fillRect b="0" l="0" r="0" t="0"/>
            </a:stretch>
          </a:blipFill>
          <a:ln>
            <a:noFill/>
          </a:ln>
        </p:spPr>
      </p:sp>
      <p:cxnSp>
        <p:nvCxnSpPr>
          <p:cNvPr id="89" name="Google Shape;89;p1"/>
          <p:cNvCxnSpPr/>
          <p:nvPr/>
        </p:nvCxnSpPr>
        <p:spPr>
          <a:xfrm>
            <a:off x="5554153" y="9423399"/>
            <a:ext cx="7179693" cy="0"/>
          </a:xfrm>
          <a:prstGeom prst="straightConnector1">
            <a:avLst/>
          </a:prstGeom>
          <a:noFill/>
          <a:ln cap="flat" cmpd="sng" w="19050">
            <a:solidFill>
              <a:srgbClr val="FFFFFF"/>
            </a:solidFill>
            <a:prstDash val="solid"/>
            <a:round/>
            <a:headEnd len="sm" w="sm" type="none"/>
            <a:tailEnd len="sm" w="sm" type="none"/>
          </a:ln>
        </p:spPr>
      </p:cxnSp>
      <p:sp>
        <p:nvSpPr>
          <p:cNvPr id="90" name="Google Shape;90;p1"/>
          <p:cNvSpPr/>
          <p:nvPr/>
        </p:nvSpPr>
        <p:spPr>
          <a:xfrm>
            <a:off x="7117930" y="1279028"/>
            <a:ext cx="14578232" cy="11510729"/>
          </a:xfrm>
          <a:custGeom>
            <a:rect b="b" l="l" r="r" t="t"/>
            <a:pathLst>
              <a:path extrusionOk="0" h="11510729" w="14578232">
                <a:moveTo>
                  <a:pt x="0" y="0"/>
                </a:moveTo>
                <a:lnTo>
                  <a:pt x="14578233" y="0"/>
                </a:lnTo>
                <a:lnTo>
                  <a:pt x="14578233" y="11510729"/>
                </a:lnTo>
                <a:lnTo>
                  <a:pt x="0" y="11510729"/>
                </a:lnTo>
                <a:lnTo>
                  <a:pt x="0" y="0"/>
                </a:lnTo>
                <a:close/>
              </a:path>
            </a:pathLst>
          </a:custGeom>
          <a:blipFill rotWithShape="1">
            <a:blip r:embed="rId4">
              <a:alphaModFix/>
            </a:blip>
            <a:stretch>
              <a:fillRect b="0" l="0" r="0" t="0"/>
            </a:stretch>
          </a:blipFill>
          <a:ln>
            <a:noFill/>
          </a:ln>
        </p:spPr>
      </p:sp>
      <p:sp>
        <p:nvSpPr>
          <p:cNvPr id="91" name="Google Shape;91;p1"/>
          <p:cNvSpPr/>
          <p:nvPr/>
        </p:nvSpPr>
        <p:spPr>
          <a:xfrm>
            <a:off x="1610604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5">
              <a:alphaModFix/>
            </a:blip>
            <a:stretch>
              <a:fillRect b="0" l="0" r="0" t="0"/>
            </a:stretch>
          </a:blipFill>
          <a:ln>
            <a:noFill/>
          </a:ln>
        </p:spPr>
      </p:sp>
      <p:grpSp>
        <p:nvGrpSpPr>
          <p:cNvPr id="92" name="Google Shape;92;p1"/>
          <p:cNvGrpSpPr/>
          <p:nvPr/>
        </p:nvGrpSpPr>
        <p:grpSpPr>
          <a:xfrm>
            <a:off x="950108" y="1337777"/>
            <a:ext cx="2477720" cy="2416722"/>
            <a:chOff x="0" y="-28575"/>
            <a:chExt cx="932700" cy="841375"/>
          </a:xfrm>
        </p:grpSpPr>
        <p:sp>
          <p:nvSpPr>
            <p:cNvPr id="93" name="Google Shape;93;p1"/>
            <p:cNvSpPr/>
            <p:nvPr/>
          </p:nvSpPr>
          <p:spPr>
            <a:xfrm>
              <a:off x="0" y="0"/>
              <a:ext cx="932700" cy="263176"/>
            </a:xfrm>
            <a:custGeom>
              <a:rect b="b" l="l" r="r" t="t"/>
              <a:pathLst>
                <a:path extrusionOk="0" h="263176" w="932700">
                  <a:moveTo>
                    <a:pt x="131588" y="0"/>
                  </a:moveTo>
                  <a:lnTo>
                    <a:pt x="801112" y="0"/>
                  </a:lnTo>
                  <a:cubicBezTo>
                    <a:pt x="836011" y="0"/>
                    <a:pt x="869481" y="13864"/>
                    <a:pt x="894159" y="38541"/>
                  </a:cubicBezTo>
                  <a:cubicBezTo>
                    <a:pt x="918836" y="63219"/>
                    <a:pt x="932700" y="96689"/>
                    <a:pt x="932700" y="131588"/>
                  </a:cubicBezTo>
                  <a:lnTo>
                    <a:pt x="932700" y="131588"/>
                  </a:lnTo>
                  <a:cubicBezTo>
                    <a:pt x="932700" y="166487"/>
                    <a:pt x="918836" y="199957"/>
                    <a:pt x="894159" y="224635"/>
                  </a:cubicBezTo>
                  <a:cubicBezTo>
                    <a:pt x="869481" y="249313"/>
                    <a:pt x="836011" y="263176"/>
                    <a:pt x="801112" y="263176"/>
                  </a:cubicBezTo>
                  <a:lnTo>
                    <a:pt x="131588" y="263176"/>
                  </a:lnTo>
                  <a:cubicBezTo>
                    <a:pt x="96689" y="263176"/>
                    <a:pt x="63219" y="249313"/>
                    <a:pt x="38541" y="224635"/>
                  </a:cubicBezTo>
                  <a:cubicBezTo>
                    <a:pt x="13864" y="199957"/>
                    <a:pt x="0" y="166487"/>
                    <a:pt x="0" y="131588"/>
                  </a:cubicBezTo>
                  <a:lnTo>
                    <a:pt x="0" y="131588"/>
                  </a:lnTo>
                  <a:cubicBezTo>
                    <a:pt x="0" y="96689"/>
                    <a:pt x="13864" y="63219"/>
                    <a:pt x="38541" y="38541"/>
                  </a:cubicBezTo>
                  <a:cubicBezTo>
                    <a:pt x="63219" y="13864"/>
                    <a:pt x="96689" y="0"/>
                    <a:pt x="131588" y="0"/>
                  </a:cubicBezTo>
                  <a:close/>
                </a:path>
              </a:pathLst>
            </a:custGeom>
            <a:solidFill>
              <a:srgbClr val="000000">
                <a:alpha val="0"/>
              </a:srgbClr>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
            <p:cNvSpPr txBox="1"/>
            <p:nvPr/>
          </p:nvSpPr>
          <p:spPr>
            <a:xfrm>
              <a:off x="0" y="-28575"/>
              <a:ext cx="812800" cy="841375"/>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5" name="Google Shape;95;p1"/>
          <p:cNvSpPr txBox="1"/>
          <p:nvPr/>
        </p:nvSpPr>
        <p:spPr>
          <a:xfrm>
            <a:off x="1062664" y="3125951"/>
            <a:ext cx="17652600" cy="846600"/>
          </a:xfrm>
          <a:prstGeom prst="rect">
            <a:avLst/>
          </a:prstGeom>
          <a:noFill/>
          <a:ln>
            <a:noFill/>
          </a:ln>
        </p:spPr>
        <p:txBody>
          <a:bodyPr anchorCtr="0" anchor="t" bIns="0" lIns="0" spcFirstLastPara="1" rIns="0" wrap="square" tIns="0">
            <a:spAutoFit/>
          </a:bodyPr>
          <a:lstStyle/>
          <a:p>
            <a:pPr indent="0" lvl="0" marL="0" marR="0" rtl="0" algn="l">
              <a:lnSpc>
                <a:spcPct val="254545"/>
              </a:lnSpc>
              <a:spcBef>
                <a:spcPts val="0"/>
              </a:spcBef>
              <a:spcAft>
                <a:spcPts val="0"/>
              </a:spcAft>
              <a:buNone/>
            </a:pPr>
            <a:r>
              <a:rPr b="1" lang="en-US" sz="5500">
                <a:solidFill>
                  <a:srgbClr val="FFFFFF"/>
                </a:solidFill>
                <a:latin typeface="Open Sans"/>
                <a:ea typeface="Open Sans"/>
                <a:cs typeface="Open Sans"/>
                <a:sym typeface="Open Sans"/>
              </a:rPr>
              <a:t>Mô hình học máy cho bài toán dự đoán báo lũ</a:t>
            </a:r>
            <a:endParaRPr/>
          </a:p>
        </p:txBody>
      </p:sp>
      <p:sp>
        <p:nvSpPr>
          <p:cNvPr id="96" name="Google Shape;96;p1"/>
          <p:cNvSpPr txBox="1"/>
          <p:nvPr/>
        </p:nvSpPr>
        <p:spPr>
          <a:xfrm>
            <a:off x="457983" y="1552575"/>
            <a:ext cx="3541200" cy="369300"/>
          </a:xfrm>
          <a:prstGeom prst="rect">
            <a:avLst/>
          </a:prstGeom>
          <a:noFill/>
          <a:ln>
            <a:noFill/>
          </a:ln>
        </p:spPr>
        <p:txBody>
          <a:bodyPr anchorCtr="0" anchor="t" bIns="0" lIns="0" spcFirstLastPara="1" rIns="0" wrap="square" tIns="0">
            <a:spAutoFit/>
          </a:bodyPr>
          <a:lstStyle/>
          <a:p>
            <a:pPr indent="0" lvl="0" marL="0" marR="0" rtl="0" algn="ctr">
              <a:lnSpc>
                <a:spcPct val="175000"/>
              </a:lnSpc>
              <a:spcBef>
                <a:spcPts val="0"/>
              </a:spcBef>
              <a:spcAft>
                <a:spcPts val="0"/>
              </a:spcAft>
              <a:buNone/>
            </a:pPr>
            <a:r>
              <a:rPr lang="en-US" sz="2400">
                <a:solidFill>
                  <a:srgbClr val="FFFFFF"/>
                </a:solidFill>
                <a:latin typeface="Open Sans"/>
                <a:ea typeface="Open Sans"/>
                <a:cs typeface="Open Sans"/>
                <a:sym typeface="Open Sans"/>
              </a:rPr>
              <a:t>26/10</a:t>
            </a:r>
            <a:r>
              <a:rPr b="0" i="0" lang="en-US" sz="2400" u="none" cap="none" strike="noStrike">
                <a:solidFill>
                  <a:srgbClr val="FFFFFF"/>
                </a:solidFill>
                <a:latin typeface="Open Sans"/>
                <a:ea typeface="Open Sans"/>
                <a:cs typeface="Open Sans"/>
                <a:sym typeface="Open Sans"/>
              </a:rPr>
              <a:t>/2024</a:t>
            </a:r>
            <a:endParaRPr b="0" i="0" sz="2400" u="none" cap="none" strike="noStrike">
              <a:solidFill>
                <a:srgbClr val="FFFFFF"/>
              </a:solidFill>
              <a:latin typeface="Open Sans"/>
              <a:ea typeface="Open Sans"/>
              <a:cs typeface="Open Sans"/>
              <a:sym typeface="Open Sans"/>
            </a:endParaRPr>
          </a:p>
        </p:txBody>
      </p:sp>
      <p:sp>
        <p:nvSpPr>
          <p:cNvPr id="97" name="Google Shape;97;p1"/>
          <p:cNvSpPr txBox="1"/>
          <p:nvPr/>
        </p:nvSpPr>
        <p:spPr>
          <a:xfrm>
            <a:off x="5319299" y="4201700"/>
            <a:ext cx="12968700" cy="630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3500" u="none" cap="none" strike="noStrike">
                <a:solidFill>
                  <a:schemeClr val="lt1"/>
                </a:solidFill>
                <a:latin typeface="Montserrat"/>
                <a:ea typeface="Montserrat"/>
                <a:cs typeface="Montserrat"/>
                <a:sym typeface="Montserrat"/>
              </a:rPr>
              <a:t>DỰA TRÊN THUẬT TOÁN </a:t>
            </a:r>
            <a:r>
              <a:rPr lang="en-US" sz="3500">
                <a:solidFill>
                  <a:schemeClr val="lt1"/>
                </a:solidFill>
                <a:latin typeface="Montserrat"/>
                <a:ea typeface="Montserrat"/>
                <a:cs typeface="Montserrat"/>
                <a:sym typeface="Montserrat"/>
              </a:rPr>
              <a:t>LINEAR REGRESSION và KNN</a:t>
            </a:r>
            <a:endParaRPr sz="3500">
              <a:solidFill>
                <a:schemeClr val="lt1"/>
              </a:solidFill>
              <a:latin typeface="Montserrat"/>
              <a:ea typeface="Montserrat"/>
              <a:cs typeface="Montserrat"/>
              <a:sym typeface="Montserrat"/>
            </a:endParaRPr>
          </a:p>
        </p:txBody>
      </p:sp>
      <p:sp>
        <p:nvSpPr>
          <p:cNvPr id="98" name="Google Shape;98;p1"/>
          <p:cNvSpPr txBox="1"/>
          <p:nvPr/>
        </p:nvSpPr>
        <p:spPr>
          <a:xfrm>
            <a:off x="3919953" y="1351630"/>
            <a:ext cx="11192700" cy="923400"/>
          </a:xfrm>
          <a:prstGeom prst="rect">
            <a:avLst/>
          </a:prstGeom>
          <a:noFill/>
          <a:ln>
            <a:noFill/>
          </a:ln>
        </p:spPr>
        <p:txBody>
          <a:bodyPr anchorCtr="0" anchor="t" bIns="0" lIns="0" spcFirstLastPara="1" rIns="0" wrap="square" tIns="0">
            <a:spAutoFit/>
          </a:bodyPr>
          <a:lstStyle/>
          <a:p>
            <a:pPr indent="0" lvl="0" marL="0" marR="0" rtl="0" algn="l">
              <a:lnSpc>
                <a:spcPct val="233333"/>
              </a:lnSpc>
              <a:spcBef>
                <a:spcPts val="0"/>
              </a:spcBef>
              <a:spcAft>
                <a:spcPts val="0"/>
              </a:spcAft>
              <a:buNone/>
            </a:pPr>
            <a:r>
              <a:rPr b="1" lang="en-US" sz="6000">
                <a:solidFill>
                  <a:srgbClr val="FFFFFF"/>
                </a:solidFill>
                <a:latin typeface="Open Sans"/>
                <a:ea typeface="Open Sans"/>
                <a:cs typeface="Open Sans"/>
                <a:sym typeface="Open Sans"/>
              </a:rPr>
              <a:t>ĐỒ ÁN </a:t>
            </a:r>
            <a:r>
              <a:rPr b="1" lang="en-US" sz="6000">
                <a:solidFill>
                  <a:srgbClr val="FFFFFF"/>
                </a:solidFill>
                <a:latin typeface="Open Sans"/>
                <a:ea typeface="Open Sans"/>
                <a:cs typeface="Open Sans"/>
                <a:sym typeface="Open Sans"/>
              </a:rPr>
              <a:t>TỐT NGHIỆP</a:t>
            </a:r>
            <a:endParaRPr/>
          </a:p>
        </p:txBody>
      </p:sp>
      <p:sp>
        <p:nvSpPr>
          <p:cNvPr id="99" name="Google Shape;99;p1"/>
          <p:cNvSpPr txBox="1"/>
          <p:nvPr/>
        </p:nvSpPr>
        <p:spPr>
          <a:xfrm>
            <a:off x="3919953" y="5964680"/>
            <a:ext cx="8165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4000">
                <a:solidFill>
                  <a:schemeClr val="lt1"/>
                </a:solidFill>
                <a:latin typeface="Montserrat"/>
                <a:ea typeface="Montserrat"/>
                <a:cs typeface="Montserrat"/>
                <a:sym typeface="Montserrat"/>
              </a:rPr>
              <a:t>BÙI THỊ THU HƯƠNG</a:t>
            </a:r>
            <a:r>
              <a:rPr b="1" lang="en-US" sz="4000">
                <a:solidFill>
                  <a:schemeClr val="lt1"/>
                </a:solidFill>
                <a:latin typeface="Montserrat"/>
                <a:ea typeface="Montserrat"/>
                <a:cs typeface="Montserrat"/>
                <a:sym typeface="Montserrat"/>
              </a:rPr>
              <a:t> - </a:t>
            </a:r>
            <a:endParaRPr b="1" sz="4000">
              <a:solidFill>
                <a:schemeClr val="lt1"/>
              </a:solidFill>
              <a:latin typeface="Montserrat"/>
              <a:ea typeface="Montserrat"/>
              <a:cs typeface="Montserrat"/>
              <a:sym typeface="Montserrat"/>
            </a:endParaRPr>
          </a:p>
        </p:txBody>
      </p:sp>
      <p:sp>
        <p:nvSpPr>
          <p:cNvPr id="100" name="Google Shape;100;p1"/>
          <p:cNvSpPr txBox="1"/>
          <p:nvPr/>
        </p:nvSpPr>
        <p:spPr>
          <a:xfrm>
            <a:off x="10766553" y="7341985"/>
            <a:ext cx="6651600" cy="6309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US" sz="3500">
                <a:solidFill>
                  <a:schemeClr val="lt1"/>
                </a:solidFill>
                <a:latin typeface="Montserrat"/>
                <a:ea typeface="Montserrat"/>
                <a:cs typeface="Montserrat"/>
                <a:sym typeface="Montserrat"/>
              </a:rPr>
              <a:t>Giảng viên hướng dẫn: ThS. </a:t>
            </a:r>
            <a:endParaRPr sz="350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9" name="Shape 219"/>
        <p:cNvGrpSpPr/>
        <p:nvPr/>
      </p:nvGrpSpPr>
      <p:grpSpPr>
        <a:xfrm>
          <a:off x="0" y="0"/>
          <a:ext cx="0" cy="0"/>
          <a:chOff x="0" y="0"/>
          <a:chExt cx="0" cy="0"/>
        </a:xfrm>
      </p:grpSpPr>
      <p:sp>
        <p:nvSpPr>
          <p:cNvPr id="220" name="Google Shape;220;g301652bc62b_1_7"/>
          <p:cNvSpPr txBox="1"/>
          <p:nvPr/>
        </p:nvSpPr>
        <p:spPr>
          <a:xfrm>
            <a:off x="1028700" y="848674"/>
            <a:ext cx="10362300" cy="1231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000000"/>
                </a:solidFill>
                <a:latin typeface="Open Sans"/>
                <a:ea typeface="Open Sans"/>
                <a:cs typeface="Open Sans"/>
                <a:sym typeface="Open Sans"/>
              </a:rPr>
              <a:t>WHY? </a:t>
            </a:r>
            <a:endParaRPr b="1" sz="8000">
              <a:solidFill>
                <a:schemeClr val="dk1"/>
              </a:solidFill>
              <a:latin typeface="Open Sans"/>
              <a:ea typeface="Open Sans"/>
              <a:cs typeface="Open Sans"/>
              <a:sym typeface="Open Sans"/>
            </a:endParaRPr>
          </a:p>
        </p:txBody>
      </p:sp>
      <p:sp>
        <p:nvSpPr>
          <p:cNvPr id="221" name="Google Shape;221;g301652bc62b_1_7"/>
          <p:cNvSpPr/>
          <p:nvPr/>
        </p:nvSpPr>
        <p:spPr>
          <a:xfrm>
            <a:off x="-717851" y="5610312"/>
            <a:ext cx="8937696" cy="7336845"/>
          </a:xfrm>
          <a:custGeom>
            <a:rect b="b" l="l" r="r" t="t"/>
            <a:pathLst>
              <a:path extrusionOk="0" h="7336845" w="8937696">
                <a:moveTo>
                  <a:pt x="0" y="0"/>
                </a:moveTo>
                <a:lnTo>
                  <a:pt x="8937697" y="0"/>
                </a:lnTo>
                <a:lnTo>
                  <a:pt x="8937697" y="7336845"/>
                </a:lnTo>
                <a:lnTo>
                  <a:pt x="0" y="7336845"/>
                </a:lnTo>
                <a:lnTo>
                  <a:pt x="0" y="0"/>
                </a:lnTo>
                <a:close/>
              </a:path>
            </a:pathLst>
          </a:custGeom>
          <a:blipFill rotWithShape="1">
            <a:blip r:embed="rId3">
              <a:alphaModFix amt="39000"/>
            </a:blip>
            <a:stretch>
              <a:fillRect b="0" l="0" r="0" t="0"/>
            </a:stretch>
          </a:blipFill>
          <a:ln>
            <a:noFill/>
          </a:ln>
        </p:spPr>
      </p:sp>
      <p:sp>
        <p:nvSpPr>
          <p:cNvPr id="222" name="Google Shape;222;g301652bc62b_1_7"/>
          <p:cNvSpPr txBox="1"/>
          <p:nvPr/>
        </p:nvSpPr>
        <p:spPr>
          <a:xfrm>
            <a:off x="1023497" y="2566122"/>
            <a:ext cx="7037700" cy="4233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2750">
                <a:solidFill>
                  <a:schemeClr val="dk1"/>
                </a:solidFill>
                <a:latin typeface="Open Sans"/>
                <a:ea typeface="Open Sans"/>
                <a:cs typeface="Open Sans"/>
                <a:sym typeface="Open Sans"/>
              </a:rPr>
              <a:t>Tại sao chọn nghiên cứu SVM model? </a:t>
            </a:r>
            <a:endParaRPr/>
          </a:p>
        </p:txBody>
      </p:sp>
      <p:sp>
        <p:nvSpPr>
          <p:cNvPr id="223" name="Google Shape;223;g301652bc62b_1_7"/>
          <p:cNvSpPr txBox="1"/>
          <p:nvPr/>
        </p:nvSpPr>
        <p:spPr>
          <a:xfrm>
            <a:off x="11562832" y="2777718"/>
            <a:ext cx="5930700" cy="6349500"/>
          </a:xfrm>
          <a:prstGeom prst="rect">
            <a:avLst/>
          </a:prstGeom>
          <a:noFill/>
          <a:ln>
            <a:noFill/>
          </a:ln>
        </p:spPr>
        <p:txBody>
          <a:bodyPr anchorCtr="0" anchor="t" bIns="0" lIns="0" spcFirstLastPara="1" rIns="0" wrap="square" tIns="0">
            <a:spAutoFit/>
          </a:bodyPr>
          <a:lstStyle/>
          <a:p>
            <a:pPr indent="-514350" lvl="0" marL="514350" marR="0" rtl="0" algn="l">
              <a:spcBef>
                <a:spcPts val="0"/>
              </a:spcBef>
              <a:spcAft>
                <a:spcPts val="0"/>
              </a:spcAft>
              <a:buClr>
                <a:schemeClr val="dk1"/>
              </a:buClr>
              <a:buSzPts val="2750"/>
              <a:buFont typeface="Open Sans"/>
              <a:buAutoNum type="arabicPeriod"/>
            </a:pPr>
            <a:r>
              <a:rPr b="1" lang="en-US" sz="2750">
                <a:solidFill>
                  <a:schemeClr val="dk1"/>
                </a:solidFill>
                <a:latin typeface="Open Sans"/>
                <a:ea typeface="Open Sans"/>
                <a:cs typeface="Open Sans"/>
                <a:sym typeface="Open Sans"/>
              </a:rPr>
              <a:t>Hiệu suất cao: </a:t>
            </a:r>
            <a:r>
              <a:rPr lang="en-US" sz="2750">
                <a:solidFill>
                  <a:schemeClr val="dk1"/>
                </a:solidFill>
                <a:latin typeface="Open Sans"/>
                <a:ea typeface="Open Sans"/>
                <a:cs typeface="Open Sans"/>
                <a:sym typeface="Open Sans"/>
              </a:rPr>
              <a:t>Tạo mặt phẳng phân cách với biên lớn nhất, giảm sai số phân loại.</a:t>
            </a:r>
            <a:endParaRPr sz="2750">
              <a:solidFill>
                <a:schemeClr val="dk1"/>
              </a:solidFill>
              <a:latin typeface="Open Sans"/>
              <a:ea typeface="Open Sans"/>
              <a:cs typeface="Open Sans"/>
              <a:sym typeface="Open Sans"/>
            </a:endParaRPr>
          </a:p>
          <a:p>
            <a:pPr indent="-339725" lvl="0" marL="514350" marR="0" rtl="0" algn="l">
              <a:spcBef>
                <a:spcPts val="0"/>
              </a:spcBef>
              <a:spcAft>
                <a:spcPts val="0"/>
              </a:spcAft>
              <a:buClr>
                <a:schemeClr val="dk1"/>
              </a:buClr>
              <a:buSzPts val="2750"/>
              <a:buFont typeface="Calibri"/>
              <a:buNone/>
            </a:pPr>
            <a:r>
              <a:t/>
            </a:r>
            <a:endParaRPr sz="2750">
              <a:solidFill>
                <a:schemeClr val="dk1"/>
              </a:solidFill>
              <a:latin typeface="Open Sans"/>
              <a:ea typeface="Open Sans"/>
              <a:cs typeface="Open Sans"/>
              <a:sym typeface="Open Sans"/>
            </a:endParaRPr>
          </a:p>
          <a:p>
            <a:pPr indent="-514350" lvl="0" marL="514350" marR="0" rtl="0" algn="l">
              <a:spcBef>
                <a:spcPts val="0"/>
              </a:spcBef>
              <a:spcAft>
                <a:spcPts val="0"/>
              </a:spcAft>
              <a:buClr>
                <a:schemeClr val="dk1"/>
              </a:buClr>
              <a:buSzPts val="2750"/>
              <a:buFont typeface="Open Sans"/>
              <a:buAutoNum type="arabicPeriod"/>
            </a:pPr>
            <a:r>
              <a:rPr b="1" lang="en-US" sz="2750">
                <a:solidFill>
                  <a:schemeClr val="dk1"/>
                </a:solidFill>
                <a:latin typeface="Open Sans"/>
                <a:ea typeface="Open Sans"/>
                <a:cs typeface="Open Sans"/>
                <a:sym typeface="Open Sans"/>
              </a:rPr>
              <a:t>Xử lý dữ liệu nhiều chiều: </a:t>
            </a:r>
            <a:r>
              <a:rPr lang="en-US" sz="2750">
                <a:solidFill>
                  <a:schemeClr val="dk1"/>
                </a:solidFill>
                <a:latin typeface="Open Sans"/>
                <a:ea typeface="Open Sans"/>
                <a:cs typeface="Open Sans"/>
                <a:sym typeface="Open Sans"/>
              </a:rPr>
              <a:t>Phù hợp với tập dữ liệu nhiều đặc trưng.</a:t>
            </a:r>
            <a:endParaRPr sz="2750">
              <a:solidFill>
                <a:schemeClr val="dk1"/>
              </a:solidFill>
              <a:latin typeface="Open Sans"/>
              <a:ea typeface="Open Sans"/>
              <a:cs typeface="Open Sans"/>
              <a:sym typeface="Open Sans"/>
            </a:endParaRPr>
          </a:p>
          <a:p>
            <a:pPr indent="-339725" lvl="0" marL="514350" marR="0" rtl="0" algn="l">
              <a:spcBef>
                <a:spcPts val="0"/>
              </a:spcBef>
              <a:spcAft>
                <a:spcPts val="0"/>
              </a:spcAft>
              <a:buClr>
                <a:schemeClr val="dk1"/>
              </a:buClr>
              <a:buSzPts val="2750"/>
              <a:buFont typeface="Calibri"/>
              <a:buNone/>
            </a:pPr>
            <a:r>
              <a:t/>
            </a:r>
            <a:endParaRPr sz="2750">
              <a:solidFill>
                <a:schemeClr val="dk1"/>
              </a:solidFill>
              <a:latin typeface="Open Sans"/>
              <a:ea typeface="Open Sans"/>
              <a:cs typeface="Open Sans"/>
              <a:sym typeface="Open Sans"/>
            </a:endParaRPr>
          </a:p>
          <a:p>
            <a:pPr indent="-514350" lvl="0" marL="514350" marR="0" rtl="0" algn="l">
              <a:spcBef>
                <a:spcPts val="0"/>
              </a:spcBef>
              <a:spcAft>
                <a:spcPts val="0"/>
              </a:spcAft>
              <a:buClr>
                <a:schemeClr val="dk1"/>
              </a:buClr>
              <a:buSzPts val="2750"/>
              <a:buFont typeface="Open Sans"/>
              <a:buAutoNum type="arabicPeriod"/>
            </a:pPr>
            <a:r>
              <a:rPr b="1" lang="en-US" sz="2750">
                <a:solidFill>
                  <a:schemeClr val="dk1"/>
                </a:solidFill>
                <a:latin typeface="Open Sans"/>
                <a:ea typeface="Open Sans"/>
                <a:cs typeface="Open Sans"/>
                <a:sym typeface="Open Sans"/>
              </a:rPr>
              <a:t>Khả năng tổng quát hóa: </a:t>
            </a:r>
            <a:r>
              <a:rPr lang="en-US" sz="2750">
                <a:solidFill>
                  <a:schemeClr val="dk1"/>
                </a:solidFill>
                <a:latin typeface="Open Sans"/>
                <a:ea typeface="Open Sans"/>
                <a:cs typeface="Open Sans"/>
                <a:sym typeface="Open Sans"/>
              </a:rPr>
              <a:t>Hiệu quả trên dữ liệu chưa thấy trước đó, giảm overfitting.</a:t>
            </a:r>
            <a:endParaRPr sz="2750">
              <a:solidFill>
                <a:schemeClr val="dk1"/>
              </a:solidFill>
              <a:latin typeface="Open Sans"/>
              <a:ea typeface="Open Sans"/>
              <a:cs typeface="Open Sans"/>
              <a:sym typeface="Open Sans"/>
            </a:endParaRPr>
          </a:p>
          <a:p>
            <a:pPr indent="-339725" lvl="0" marL="514350" marR="0" rtl="0" algn="l">
              <a:spcBef>
                <a:spcPts val="0"/>
              </a:spcBef>
              <a:spcAft>
                <a:spcPts val="0"/>
              </a:spcAft>
              <a:buClr>
                <a:schemeClr val="dk1"/>
              </a:buClr>
              <a:buSzPts val="2750"/>
              <a:buFont typeface="Calibri"/>
              <a:buNone/>
            </a:pPr>
            <a:r>
              <a:t/>
            </a:r>
            <a:endParaRPr sz="2750">
              <a:solidFill>
                <a:schemeClr val="dk1"/>
              </a:solidFill>
              <a:latin typeface="Open Sans"/>
              <a:ea typeface="Open Sans"/>
              <a:cs typeface="Open Sans"/>
              <a:sym typeface="Open Sans"/>
            </a:endParaRPr>
          </a:p>
          <a:p>
            <a:pPr indent="-514350" lvl="0" marL="514350" marR="0" rtl="0" algn="l">
              <a:spcBef>
                <a:spcPts val="0"/>
              </a:spcBef>
              <a:spcAft>
                <a:spcPts val="0"/>
              </a:spcAft>
              <a:buClr>
                <a:schemeClr val="dk1"/>
              </a:buClr>
              <a:buSzPts val="2750"/>
              <a:buFont typeface="Open Sans"/>
              <a:buAutoNum type="arabicPeriod"/>
            </a:pPr>
            <a:r>
              <a:rPr b="1" lang="en-US" sz="2750">
                <a:solidFill>
                  <a:schemeClr val="dk1"/>
                </a:solidFill>
                <a:latin typeface="Open Sans"/>
                <a:ea typeface="Open Sans"/>
                <a:cs typeface="Open Sans"/>
                <a:sym typeface="Open Sans"/>
              </a:rPr>
              <a:t>Kernel trick: </a:t>
            </a:r>
            <a:r>
              <a:rPr lang="en-US" sz="2750">
                <a:solidFill>
                  <a:schemeClr val="dk1"/>
                </a:solidFill>
                <a:latin typeface="Open Sans"/>
                <a:ea typeface="Open Sans"/>
                <a:cs typeface="Open Sans"/>
                <a:sym typeface="Open Sans"/>
              </a:rPr>
              <a:t>Biến đổi dữ liệu phi tuyến tính thành tuyến tính, phân loại hiệu quả.</a:t>
            </a:r>
            <a:endParaRPr/>
          </a:p>
        </p:txBody>
      </p:sp>
      <p:pic>
        <p:nvPicPr>
          <p:cNvPr id="224" name="Google Shape;224;g301652bc62b_1_7"/>
          <p:cNvPicPr preferRelativeResize="0"/>
          <p:nvPr/>
        </p:nvPicPr>
        <p:blipFill rotWithShape="1">
          <a:blip r:embed="rId4">
            <a:alphaModFix/>
          </a:blip>
          <a:srcRect b="0" l="0" r="0" t="0"/>
          <a:stretch/>
        </p:blipFill>
        <p:spPr>
          <a:xfrm>
            <a:off x="0" y="3901440"/>
            <a:ext cx="10637519" cy="63855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9" name="Shape 229"/>
        <p:cNvGrpSpPr/>
        <p:nvPr/>
      </p:nvGrpSpPr>
      <p:grpSpPr>
        <a:xfrm>
          <a:off x="0" y="0"/>
          <a:ext cx="0" cy="0"/>
          <a:chOff x="0" y="0"/>
          <a:chExt cx="0" cy="0"/>
        </a:xfrm>
      </p:grpSpPr>
      <p:sp>
        <p:nvSpPr>
          <p:cNvPr id="230" name="Google Shape;230;p9"/>
          <p:cNvSpPr txBox="1"/>
          <p:nvPr/>
        </p:nvSpPr>
        <p:spPr>
          <a:xfrm>
            <a:off x="1028700" y="848674"/>
            <a:ext cx="10362382" cy="106045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000000"/>
                </a:solidFill>
                <a:latin typeface="Open Sans"/>
                <a:ea typeface="Open Sans"/>
                <a:cs typeface="Open Sans"/>
                <a:sym typeface="Open Sans"/>
              </a:rPr>
              <a:t>CƠ SỞ LÝ THUYẾT</a:t>
            </a:r>
            <a:endParaRPr b="1" sz="8000">
              <a:solidFill>
                <a:schemeClr val="dk1"/>
              </a:solidFill>
              <a:latin typeface="Open Sans"/>
              <a:ea typeface="Open Sans"/>
              <a:cs typeface="Open Sans"/>
              <a:sym typeface="Open Sans"/>
            </a:endParaRPr>
          </a:p>
        </p:txBody>
      </p:sp>
      <p:sp>
        <p:nvSpPr>
          <p:cNvPr id="231" name="Google Shape;231;p9"/>
          <p:cNvSpPr/>
          <p:nvPr/>
        </p:nvSpPr>
        <p:spPr>
          <a:xfrm>
            <a:off x="-1287215" y="6024330"/>
            <a:ext cx="8937696" cy="7336845"/>
          </a:xfrm>
          <a:custGeom>
            <a:rect b="b" l="l" r="r" t="t"/>
            <a:pathLst>
              <a:path extrusionOk="0" h="7336845" w="8937696">
                <a:moveTo>
                  <a:pt x="0" y="0"/>
                </a:moveTo>
                <a:lnTo>
                  <a:pt x="8937697" y="0"/>
                </a:lnTo>
                <a:lnTo>
                  <a:pt x="8937697" y="7336845"/>
                </a:lnTo>
                <a:lnTo>
                  <a:pt x="0" y="7336845"/>
                </a:lnTo>
                <a:lnTo>
                  <a:pt x="0" y="0"/>
                </a:lnTo>
                <a:close/>
              </a:path>
            </a:pathLst>
          </a:custGeom>
          <a:blipFill rotWithShape="1">
            <a:blip r:embed="rId3">
              <a:alphaModFix amt="39000"/>
            </a:blip>
            <a:stretch>
              <a:fillRect b="0" l="0" r="0" t="0"/>
            </a:stretch>
          </a:blipFill>
          <a:ln>
            <a:noFill/>
          </a:ln>
        </p:spPr>
      </p:sp>
      <p:sp>
        <p:nvSpPr>
          <p:cNvPr id="232" name="Google Shape;232;p9"/>
          <p:cNvSpPr txBox="1"/>
          <p:nvPr/>
        </p:nvSpPr>
        <p:spPr>
          <a:xfrm>
            <a:off x="1023497" y="2566122"/>
            <a:ext cx="7037599" cy="42319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2750">
                <a:solidFill>
                  <a:schemeClr val="dk1"/>
                </a:solidFill>
                <a:latin typeface="Open Sans"/>
                <a:ea typeface="Open Sans"/>
                <a:cs typeface="Open Sans"/>
                <a:sym typeface="Open Sans"/>
              </a:rPr>
              <a:t>Tại sao chọn nghiên cứu SVM model? </a:t>
            </a:r>
            <a:endParaRPr/>
          </a:p>
        </p:txBody>
      </p:sp>
      <p:sp>
        <p:nvSpPr>
          <p:cNvPr id="233" name="Google Shape;233;p9"/>
          <p:cNvSpPr txBox="1"/>
          <p:nvPr/>
        </p:nvSpPr>
        <p:spPr>
          <a:xfrm>
            <a:off x="10637520" y="2777718"/>
            <a:ext cx="7037599" cy="6915035"/>
          </a:xfrm>
          <a:prstGeom prst="rect">
            <a:avLst/>
          </a:prstGeom>
          <a:blipFill rotWithShape="1">
            <a:blip r:embed="rId4">
              <a:alphaModFix/>
            </a:blip>
            <a:stretch>
              <a:fillRect b="-2115" l="-3379" r="-2684" t="-35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pic>
        <p:nvPicPr>
          <p:cNvPr id="234" name="Google Shape;234;p9"/>
          <p:cNvPicPr preferRelativeResize="0"/>
          <p:nvPr/>
        </p:nvPicPr>
        <p:blipFill rotWithShape="1">
          <a:blip r:embed="rId5">
            <a:alphaModFix/>
          </a:blip>
          <a:srcRect b="0" l="0" r="0" t="0"/>
          <a:stretch/>
        </p:blipFill>
        <p:spPr>
          <a:xfrm>
            <a:off x="612881" y="4518106"/>
            <a:ext cx="9728353" cy="343425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9" name="Shape 239"/>
        <p:cNvGrpSpPr/>
        <p:nvPr/>
      </p:nvGrpSpPr>
      <p:grpSpPr>
        <a:xfrm>
          <a:off x="0" y="0"/>
          <a:ext cx="0" cy="0"/>
          <a:chOff x="0" y="0"/>
          <a:chExt cx="0" cy="0"/>
        </a:xfrm>
      </p:grpSpPr>
      <p:cxnSp>
        <p:nvCxnSpPr>
          <p:cNvPr id="240" name="Google Shape;240;p10"/>
          <p:cNvCxnSpPr/>
          <p:nvPr/>
        </p:nvCxnSpPr>
        <p:spPr>
          <a:xfrm>
            <a:off x="544749" y="1211743"/>
            <a:ext cx="7932067" cy="0"/>
          </a:xfrm>
          <a:prstGeom prst="straightConnector1">
            <a:avLst/>
          </a:prstGeom>
          <a:noFill/>
          <a:ln cap="flat" cmpd="sng" w="19050">
            <a:solidFill>
              <a:srgbClr val="FFFFFF"/>
            </a:solidFill>
            <a:prstDash val="solid"/>
            <a:round/>
            <a:headEnd len="sm" w="sm" type="none"/>
            <a:tailEnd len="sm" w="sm" type="none"/>
          </a:ln>
        </p:spPr>
      </p:cxnSp>
      <p:sp>
        <p:nvSpPr>
          <p:cNvPr id="241" name="Google Shape;241;p10"/>
          <p:cNvSpPr/>
          <p:nvPr/>
        </p:nvSpPr>
        <p:spPr>
          <a:xfrm>
            <a:off x="-717851" y="5610312"/>
            <a:ext cx="8937696" cy="7336845"/>
          </a:xfrm>
          <a:custGeom>
            <a:rect b="b" l="l" r="r" t="t"/>
            <a:pathLst>
              <a:path extrusionOk="0" h="7336845" w="8937696">
                <a:moveTo>
                  <a:pt x="0" y="0"/>
                </a:moveTo>
                <a:lnTo>
                  <a:pt x="8937697" y="0"/>
                </a:lnTo>
                <a:lnTo>
                  <a:pt x="8937697" y="7336845"/>
                </a:lnTo>
                <a:lnTo>
                  <a:pt x="0" y="7336845"/>
                </a:lnTo>
                <a:lnTo>
                  <a:pt x="0" y="0"/>
                </a:lnTo>
                <a:close/>
              </a:path>
            </a:pathLst>
          </a:custGeom>
          <a:blipFill rotWithShape="1">
            <a:blip r:embed="rId3">
              <a:alphaModFix amt="39000"/>
            </a:blip>
            <a:stretch>
              <a:fillRect b="0" l="0" r="0" t="0"/>
            </a:stretch>
          </a:blipFill>
          <a:ln>
            <a:noFill/>
          </a:ln>
        </p:spPr>
      </p:sp>
      <p:sp>
        <p:nvSpPr>
          <p:cNvPr id="242" name="Google Shape;242;p10"/>
          <p:cNvSpPr txBox="1"/>
          <p:nvPr/>
        </p:nvSpPr>
        <p:spPr>
          <a:xfrm>
            <a:off x="984168" y="848674"/>
            <a:ext cx="12544472" cy="1034322"/>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000000"/>
                </a:solidFill>
                <a:latin typeface="Open Sans"/>
                <a:ea typeface="Open Sans"/>
                <a:cs typeface="Open Sans"/>
                <a:sym typeface="Open Sans"/>
              </a:rPr>
              <a:t>SMOTE </a:t>
            </a:r>
            <a:endParaRPr b="1" sz="8000">
              <a:solidFill>
                <a:schemeClr val="dk1"/>
              </a:solidFill>
              <a:latin typeface="Open Sans"/>
              <a:ea typeface="Open Sans"/>
              <a:cs typeface="Open Sans"/>
              <a:sym typeface="Open Sans"/>
            </a:endParaRPr>
          </a:p>
        </p:txBody>
      </p:sp>
      <p:pic>
        <p:nvPicPr>
          <p:cNvPr descr="medium.com" id="243" name="Google Shape;243;p10"/>
          <p:cNvPicPr preferRelativeResize="0"/>
          <p:nvPr/>
        </p:nvPicPr>
        <p:blipFill rotWithShape="1">
          <a:blip r:embed="rId4">
            <a:alphaModFix/>
          </a:blip>
          <a:srcRect b="0" l="0" r="0" t="0"/>
          <a:stretch/>
        </p:blipFill>
        <p:spPr>
          <a:xfrm>
            <a:off x="1437733" y="3599501"/>
            <a:ext cx="13144500" cy="5838825"/>
          </a:xfrm>
          <a:prstGeom prst="rect">
            <a:avLst/>
          </a:prstGeom>
          <a:noFill/>
          <a:ln>
            <a:noFill/>
          </a:ln>
        </p:spPr>
      </p:pic>
      <p:sp>
        <p:nvSpPr>
          <p:cNvPr id="244" name="Google Shape;244;p10"/>
          <p:cNvSpPr txBox="1"/>
          <p:nvPr/>
        </p:nvSpPr>
        <p:spPr>
          <a:xfrm>
            <a:off x="6930460" y="1134877"/>
            <a:ext cx="7037599" cy="1201932"/>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2750">
                <a:solidFill>
                  <a:schemeClr val="dk1"/>
                </a:solidFill>
                <a:latin typeface="Open Sans"/>
                <a:ea typeface="Open Sans"/>
                <a:cs typeface="Open Sans"/>
                <a:sym typeface="Open Sans"/>
              </a:rPr>
              <a:t>Tạo mẫu dữ liệu giả cho lớp thiểu số để mô hình không thiên vị về lớp đa số.</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9" name="Shape 249"/>
        <p:cNvGrpSpPr/>
        <p:nvPr/>
      </p:nvGrpSpPr>
      <p:grpSpPr>
        <a:xfrm>
          <a:off x="0" y="0"/>
          <a:ext cx="0" cy="0"/>
          <a:chOff x="0" y="0"/>
          <a:chExt cx="0" cy="0"/>
        </a:xfrm>
      </p:grpSpPr>
      <p:cxnSp>
        <p:nvCxnSpPr>
          <p:cNvPr id="250" name="Google Shape;250;p11"/>
          <p:cNvCxnSpPr/>
          <p:nvPr/>
        </p:nvCxnSpPr>
        <p:spPr>
          <a:xfrm>
            <a:off x="544749" y="1211743"/>
            <a:ext cx="7932067" cy="0"/>
          </a:xfrm>
          <a:prstGeom prst="straightConnector1">
            <a:avLst/>
          </a:prstGeom>
          <a:noFill/>
          <a:ln cap="flat" cmpd="sng" w="19050">
            <a:solidFill>
              <a:srgbClr val="FFFFFF"/>
            </a:solidFill>
            <a:prstDash val="solid"/>
            <a:round/>
            <a:headEnd len="sm" w="sm" type="none"/>
            <a:tailEnd len="sm" w="sm" type="none"/>
          </a:ln>
        </p:spPr>
      </p:cxnSp>
      <p:sp>
        <p:nvSpPr>
          <p:cNvPr id="251" name="Google Shape;251;p11"/>
          <p:cNvSpPr txBox="1"/>
          <p:nvPr/>
        </p:nvSpPr>
        <p:spPr>
          <a:xfrm>
            <a:off x="984168" y="848674"/>
            <a:ext cx="12544472" cy="1034322"/>
          </a:xfrm>
          <a:prstGeom prst="rect">
            <a:avLst/>
          </a:prstGeom>
          <a:noFill/>
          <a:ln>
            <a:noFill/>
          </a:ln>
        </p:spPr>
        <p:txBody>
          <a:bodyPr anchorCtr="0" anchor="t" bIns="0" lIns="0" spcFirstLastPara="1" rIns="0" wrap="square" tIns="0">
            <a:spAutoFit/>
          </a:bodyPr>
          <a:lstStyle/>
          <a:p>
            <a:pPr indent="0" lvl="0" marL="0" marR="0" rtl="0" algn="l">
              <a:lnSpc>
                <a:spcPct val="114285"/>
              </a:lnSpc>
              <a:spcBef>
                <a:spcPts val="0"/>
              </a:spcBef>
              <a:spcAft>
                <a:spcPts val="0"/>
              </a:spcAft>
              <a:buNone/>
            </a:pPr>
            <a:r>
              <a:rPr b="1" lang="en-US" sz="7000">
                <a:solidFill>
                  <a:srgbClr val="000000"/>
                </a:solidFill>
                <a:latin typeface="Open Sans"/>
                <a:ea typeface="Open Sans"/>
                <a:cs typeface="Open Sans"/>
                <a:sym typeface="Open Sans"/>
              </a:rPr>
              <a:t>LỰA CHỌN ĐẶC TRƯNG</a:t>
            </a:r>
            <a:endParaRPr/>
          </a:p>
        </p:txBody>
      </p:sp>
      <p:sp>
        <p:nvSpPr>
          <p:cNvPr id="252" name="Google Shape;252;p11"/>
          <p:cNvSpPr txBox="1"/>
          <p:nvPr/>
        </p:nvSpPr>
        <p:spPr>
          <a:xfrm>
            <a:off x="991982" y="5885397"/>
            <a:ext cx="7037599" cy="215443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2800">
                <a:solidFill>
                  <a:schemeClr val="dk1"/>
                </a:solidFill>
                <a:latin typeface="Times New Roman"/>
                <a:ea typeface="Times New Roman"/>
                <a:cs typeface="Times New Roman"/>
                <a:sym typeface="Times New Roman"/>
              </a:rPr>
              <a:t>- Quy trình: Huấn luyện mô hình và loại bỏ dần đặc trưng ít quan trọng.</a:t>
            </a:r>
            <a:endParaRPr sz="28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28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2800">
                <a:solidFill>
                  <a:schemeClr val="dk1"/>
                </a:solidFill>
                <a:latin typeface="Times New Roman"/>
                <a:ea typeface="Times New Roman"/>
                <a:cs typeface="Times New Roman"/>
                <a:sym typeface="Times New Roman"/>
              </a:rPr>
              <a:t>- Đánh giá: Đặc trưng ít quan trọng nhất sẽ bị loại bỏ, lặp lại đến khi đạt số lượng mong muốn.</a:t>
            </a:r>
            <a:endParaRPr/>
          </a:p>
        </p:txBody>
      </p:sp>
      <p:pic>
        <p:nvPicPr>
          <p:cNvPr descr="analyticsvidhya.com" id="253" name="Google Shape;253;p11"/>
          <p:cNvPicPr preferRelativeResize="0"/>
          <p:nvPr/>
        </p:nvPicPr>
        <p:blipFill rotWithShape="1">
          <a:blip r:embed="rId3">
            <a:alphaModFix/>
          </a:blip>
          <a:srcRect b="0" l="0" r="0" t="0"/>
          <a:stretch/>
        </p:blipFill>
        <p:spPr>
          <a:xfrm>
            <a:off x="8221983" y="3360257"/>
            <a:ext cx="9753600" cy="5715000"/>
          </a:xfrm>
          <a:prstGeom prst="rect">
            <a:avLst/>
          </a:prstGeom>
          <a:noFill/>
          <a:ln>
            <a:noFill/>
          </a:ln>
        </p:spPr>
      </p:pic>
      <p:sp>
        <p:nvSpPr>
          <p:cNvPr id="254" name="Google Shape;254;p11"/>
          <p:cNvSpPr txBox="1"/>
          <p:nvPr/>
        </p:nvSpPr>
        <p:spPr>
          <a:xfrm>
            <a:off x="991982" y="2965836"/>
            <a:ext cx="7037599" cy="1836721"/>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2750">
                <a:solidFill>
                  <a:schemeClr val="dk1"/>
                </a:solidFill>
                <a:latin typeface="Open Sans"/>
                <a:ea typeface="Open Sans"/>
                <a:cs typeface="Open Sans"/>
                <a:sym typeface="Open Sans"/>
              </a:rPr>
              <a:t>Sử dụng Recursive Feature Elimination (RFE) kết hợp với RandomForest để chọn 10 đặc trưng quan trọng nhất.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9" name="Shape 259"/>
        <p:cNvGrpSpPr/>
        <p:nvPr/>
      </p:nvGrpSpPr>
      <p:grpSpPr>
        <a:xfrm>
          <a:off x="0" y="0"/>
          <a:ext cx="0" cy="0"/>
          <a:chOff x="0" y="0"/>
          <a:chExt cx="0" cy="0"/>
        </a:xfrm>
      </p:grpSpPr>
      <p:sp>
        <p:nvSpPr>
          <p:cNvPr id="260" name="Google Shape;260;p12"/>
          <p:cNvSpPr/>
          <p:nvPr/>
        </p:nvSpPr>
        <p:spPr>
          <a:xfrm>
            <a:off x="-717851" y="5610312"/>
            <a:ext cx="8937696" cy="7336845"/>
          </a:xfrm>
          <a:custGeom>
            <a:rect b="b" l="l" r="r" t="t"/>
            <a:pathLst>
              <a:path extrusionOk="0" h="7336845" w="8937696">
                <a:moveTo>
                  <a:pt x="0" y="0"/>
                </a:moveTo>
                <a:lnTo>
                  <a:pt x="8937697" y="0"/>
                </a:lnTo>
                <a:lnTo>
                  <a:pt x="8937697" y="7336845"/>
                </a:lnTo>
                <a:lnTo>
                  <a:pt x="0" y="7336845"/>
                </a:lnTo>
                <a:lnTo>
                  <a:pt x="0" y="0"/>
                </a:lnTo>
                <a:close/>
              </a:path>
            </a:pathLst>
          </a:custGeom>
          <a:blipFill rotWithShape="1">
            <a:blip r:embed="rId3">
              <a:alphaModFix amt="39000"/>
            </a:blip>
            <a:stretch>
              <a:fillRect b="0" l="0" r="0" t="0"/>
            </a:stretch>
          </a:blipFill>
          <a:ln>
            <a:noFill/>
          </a:ln>
        </p:spPr>
      </p:sp>
      <p:sp>
        <p:nvSpPr>
          <p:cNvPr id="261" name="Google Shape;261;p12"/>
          <p:cNvSpPr txBox="1"/>
          <p:nvPr/>
        </p:nvSpPr>
        <p:spPr>
          <a:xfrm>
            <a:off x="984168" y="848674"/>
            <a:ext cx="12544472" cy="2010550"/>
          </a:xfrm>
          <a:prstGeom prst="rect">
            <a:avLst/>
          </a:prstGeom>
          <a:noFill/>
          <a:ln>
            <a:noFill/>
          </a:ln>
        </p:spPr>
        <p:txBody>
          <a:bodyPr anchorCtr="0" anchor="t" bIns="0" lIns="0" spcFirstLastPara="1" rIns="0" wrap="square" tIns="0">
            <a:spAutoFit/>
          </a:bodyPr>
          <a:lstStyle/>
          <a:p>
            <a:pPr indent="0" lvl="0" marL="0" marR="0" rtl="0" algn="l">
              <a:lnSpc>
                <a:spcPct val="123076"/>
              </a:lnSpc>
              <a:spcBef>
                <a:spcPts val="0"/>
              </a:spcBef>
              <a:spcAft>
                <a:spcPts val="0"/>
              </a:spcAft>
              <a:buNone/>
            </a:pPr>
            <a:r>
              <a:rPr b="1" lang="en-US" sz="6500">
                <a:solidFill>
                  <a:srgbClr val="000000"/>
                </a:solidFill>
                <a:latin typeface="Open Sans"/>
                <a:ea typeface="Open Sans"/>
                <a:cs typeface="Open Sans"/>
                <a:sym typeface="Open Sans"/>
              </a:rPr>
              <a:t>ĐIỀU CHỈNH THAM SỐ MODEL – TURNING MODEL</a:t>
            </a:r>
            <a:endParaRPr b="1" sz="6500">
              <a:solidFill>
                <a:schemeClr val="dk1"/>
              </a:solidFill>
              <a:latin typeface="Open Sans"/>
              <a:ea typeface="Open Sans"/>
              <a:cs typeface="Open Sans"/>
              <a:sym typeface="Open Sans"/>
            </a:endParaRPr>
          </a:p>
        </p:txBody>
      </p:sp>
      <p:pic>
        <p:nvPicPr>
          <p:cNvPr descr="almabetter.com" id="262" name="Google Shape;262;p12"/>
          <p:cNvPicPr preferRelativeResize="0"/>
          <p:nvPr/>
        </p:nvPicPr>
        <p:blipFill rotWithShape="1">
          <a:blip r:embed="rId4">
            <a:alphaModFix/>
          </a:blip>
          <a:srcRect b="0" l="0" r="0" t="0"/>
          <a:stretch/>
        </p:blipFill>
        <p:spPr>
          <a:xfrm>
            <a:off x="569627" y="3386555"/>
            <a:ext cx="10777928" cy="6589614"/>
          </a:xfrm>
          <a:prstGeom prst="rect">
            <a:avLst/>
          </a:prstGeom>
          <a:noFill/>
          <a:ln>
            <a:noFill/>
          </a:ln>
        </p:spPr>
      </p:pic>
      <p:sp>
        <p:nvSpPr>
          <p:cNvPr id="263" name="Google Shape;263;p12"/>
          <p:cNvSpPr txBox="1"/>
          <p:nvPr/>
        </p:nvSpPr>
        <p:spPr>
          <a:xfrm>
            <a:off x="11793669" y="3386555"/>
            <a:ext cx="6104587" cy="301621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2800">
                <a:solidFill>
                  <a:schemeClr val="dk1"/>
                </a:solidFill>
                <a:latin typeface="Times New Roman"/>
                <a:ea typeface="Times New Roman"/>
                <a:cs typeface="Times New Roman"/>
                <a:sym typeface="Times New Roman"/>
              </a:rPr>
              <a:t>Tối ưu hoá Hiệu suất Model </a:t>
            </a:r>
            <a:endParaRPr/>
          </a:p>
          <a:p>
            <a:pPr indent="0" lvl="0" marL="0" marR="0" rtl="0" algn="l">
              <a:lnSpc>
                <a:spcPct val="100000"/>
              </a:lnSpc>
              <a:spcBef>
                <a:spcPts val="0"/>
              </a:spcBef>
              <a:spcAft>
                <a:spcPts val="0"/>
              </a:spcAft>
              <a:buNone/>
            </a:pPr>
            <a:r>
              <a:t/>
            </a:r>
            <a:endParaRPr b="1" sz="28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2800">
                <a:solidFill>
                  <a:schemeClr val="dk1"/>
                </a:solidFill>
                <a:latin typeface="Times New Roman"/>
                <a:ea typeface="Times New Roman"/>
                <a:cs typeface="Times New Roman"/>
                <a:sym typeface="Times New Roman"/>
              </a:rPr>
              <a:t> - Cách thủ công: Chọn giá trị cho các siêu tham số và đánh giá hiệu suất mô hình.</a:t>
            </a:r>
            <a:endParaRPr/>
          </a:p>
          <a:p>
            <a:pPr indent="0" lvl="0" marL="0" marR="0" rtl="0" algn="l">
              <a:lnSpc>
                <a:spcPct val="100000"/>
              </a:lnSpc>
              <a:spcBef>
                <a:spcPts val="0"/>
              </a:spcBef>
              <a:spcAft>
                <a:spcPts val="0"/>
              </a:spcAft>
              <a:buNone/>
            </a:pPr>
            <a:r>
              <a:t/>
            </a:r>
            <a:endParaRPr sz="28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2800">
                <a:solidFill>
                  <a:schemeClr val="dk1"/>
                </a:solidFill>
                <a:latin typeface="Times New Roman"/>
                <a:ea typeface="Times New Roman"/>
                <a:cs typeface="Times New Roman"/>
                <a:sym typeface="Times New Roman"/>
              </a:rPr>
              <a:t>- Sử dụng Optuna: Tự động hóa quá trình điều chỉnh siêu tham số.</a:t>
            </a:r>
            <a:endParaRPr sz="280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43DF"/>
        </a:solidFill>
      </p:bgPr>
    </p:bg>
    <p:spTree>
      <p:nvGrpSpPr>
        <p:cNvPr id="267" name="Shape 267"/>
        <p:cNvGrpSpPr/>
        <p:nvPr/>
      </p:nvGrpSpPr>
      <p:grpSpPr>
        <a:xfrm>
          <a:off x="0" y="0"/>
          <a:ext cx="0" cy="0"/>
          <a:chOff x="0" y="0"/>
          <a:chExt cx="0" cy="0"/>
        </a:xfrm>
      </p:grpSpPr>
      <p:sp>
        <p:nvSpPr>
          <p:cNvPr id="268" name="Google Shape;268;g301652bc62b_1_0"/>
          <p:cNvSpPr txBox="1"/>
          <p:nvPr/>
        </p:nvSpPr>
        <p:spPr>
          <a:xfrm>
            <a:off x="3796950" y="3912150"/>
            <a:ext cx="10694100" cy="1231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8000">
                <a:solidFill>
                  <a:srgbClr val="FFFFFF"/>
                </a:solidFill>
                <a:latin typeface="Open Sans"/>
                <a:ea typeface="Open Sans"/>
                <a:cs typeface="Open Sans"/>
                <a:sym typeface="Open Sans"/>
              </a:rPr>
              <a:t>KNN</a:t>
            </a:r>
            <a:r>
              <a:rPr b="1" lang="en-US" sz="8000">
                <a:solidFill>
                  <a:srgbClr val="FFFFFF"/>
                </a:solidFill>
                <a:latin typeface="Open Sans"/>
                <a:ea typeface="Open Sans"/>
                <a:cs typeface="Open Sans"/>
                <a:sym typeface="Open Sans"/>
              </a:rPr>
              <a:t> MODEL</a:t>
            </a:r>
            <a:endParaRPr sz="1800">
              <a:solidFill>
                <a:schemeClr val="dk1"/>
              </a:solidFill>
              <a:latin typeface="Calibri"/>
              <a:ea typeface="Calibri"/>
              <a:cs typeface="Calibri"/>
              <a:sym typeface="Calibri"/>
            </a:endParaRPr>
          </a:p>
        </p:txBody>
      </p:sp>
      <p:sp>
        <p:nvSpPr>
          <p:cNvPr id="269" name="Google Shape;269;g301652bc62b_1_0"/>
          <p:cNvSpPr/>
          <p:nvPr/>
        </p:nvSpPr>
        <p:spPr>
          <a:xfrm>
            <a:off x="1610604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3">
              <a:alphaModFix/>
            </a:blip>
            <a:stretch>
              <a:fillRect b="0" l="0" r="0" t="0"/>
            </a:stretch>
          </a:blipFill>
          <a:ln>
            <a:noFill/>
          </a:ln>
        </p:spPr>
      </p:sp>
      <p:sp>
        <p:nvSpPr>
          <p:cNvPr id="270" name="Google Shape;270;g301652bc62b_1_0"/>
          <p:cNvSpPr/>
          <p:nvPr/>
        </p:nvSpPr>
        <p:spPr>
          <a:xfrm>
            <a:off x="1645436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4">
              <a:alphaModFix/>
            </a:blip>
            <a:stretch>
              <a:fillRect b="0" l="0" r="0" t="0"/>
            </a:stretch>
          </a:blipFill>
          <a:ln>
            <a:noFill/>
          </a:ln>
        </p:spPr>
      </p:sp>
      <p:sp>
        <p:nvSpPr>
          <p:cNvPr id="271" name="Google Shape;271;g301652bc62b_1_0"/>
          <p:cNvSpPr txBox="1"/>
          <p:nvPr/>
        </p:nvSpPr>
        <p:spPr>
          <a:xfrm>
            <a:off x="1012934" y="11279242"/>
            <a:ext cx="2958600" cy="246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1600">
                <a:solidFill>
                  <a:srgbClr val="000000"/>
                </a:solidFill>
                <a:latin typeface="Open Sans"/>
                <a:ea typeface="Open Sans"/>
                <a:cs typeface="Open Sans"/>
                <a:sym typeface="Open Sans"/>
              </a:rPr>
              <a:t>APPLIED STATISTICS</a:t>
            </a:r>
            <a:endParaRPr sz="1800">
              <a:solidFill>
                <a:srgbClr val="00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g301652bc62b_1_16"/>
          <p:cNvSpPr txBox="1"/>
          <p:nvPr/>
        </p:nvSpPr>
        <p:spPr>
          <a:xfrm>
            <a:off x="1028700" y="848675"/>
            <a:ext cx="13400100" cy="1231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latin typeface="Open Sans"/>
                <a:ea typeface="Open Sans"/>
                <a:cs typeface="Open Sans"/>
                <a:sym typeface="Open Sans"/>
              </a:rPr>
              <a:t>HÌNH DUNG ĐƠN GIẢN</a:t>
            </a:r>
            <a:endParaRPr b="1" sz="8000">
              <a:solidFill>
                <a:schemeClr val="dk1"/>
              </a:solidFill>
              <a:latin typeface="Open Sans"/>
              <a:ea typeface="Open Sans"/>
              <a:cs typeface="Open Sans"/>
              <a:sym typeface="Open Sans"/>
            </a:endParaRPr>
          </a:p>
        </p:txBody>
      </p:sp>
      <p:sp>
        <p:nvSpPr>
          <p:cNvPr id="278" name="Google Shape;278;g301652bc62b_1_16"/>
          <p:cNvSpPr/>
          <p:nvPr/>
        </p:nvSpPr>
        <p:spPr>
          <a:xfrm>
            <a:off x="-717851" y="5610312"/>
            <a:ext cx="8937696" cy="7336845"/>
          </a:xfrm>
          <a:custGeom>
            <a:rect b="b" l="l" r="r" t="t"/>
            <a:pathLst>
              <a:path extrusionOk="0" h="7336845" w="8937696">
                <a:moveTo>
                  <a:pt x="0" y="0"/>
                </a:moveTo>
                <a:lnTo>
                  <a:pt x="8937697" y="0"/>
                </a:lnTo>
                <a:lnTo>
                  <a:pt x="8937697" y="7336845"/>
                </a:lnTo>
                <a:lnTo>
                  <a:pt x="0" y="7336845"/>
                </a:lnTo>
                <a:lnTo>
                  <a:pt x="0" y="0"/>
                </a:lnTo>
                <a:close/>
              </a:path>
            </a:pathLst>
          </a:custGeom>
          <a:blipFill rotWithShape="1">
            <a:blip r:embed="rId3">
              <a:alphaModFix amt="39000"/>
            </a:blip>
            <a:stretch>
              <a:fillRect b="0" l="0" r="0" t="0"/>
            </a:stretch>
          </a:blipFill>
          <a:ln>
            <a:noFill/>
          </a:ln>
        </p:spPr>
      </p:sp>
      <p:sp>
        <p:nvSpPr>
          <p:cNvPr id="279" name="Google Shape;279;g301652bc62b_1_16"/>
          <p:cNvSpPr txBox="1"/>
          <p:nvPr/>
        </p:nvSpPr>
        <p:spPr>
          <a:xfrm>
            <a:off x="2385904" y="2197350"/>
            <a:ext cx="13516200" cy="5892300"/>
          </a:xfrm>
          <a:prstGeom prst="rect">
            <a:avLst/>
          </a:prstGeom>
          <a:noFill/>
          <a:ln>
            <a:noFill/>
          </a:ln>
        </p:spPr>
        <p:txBody>
          <a:bodyPr anchorCtr="0" anchor="t" bIns="0" lIns="0" spcFirstLastPara="1" rIns="0" wrap="square" tIns="0">
            <a:spAutoFit/>
          </a:bodyPr>
          <a:lstStyle/>
          <a:p>
            <a:pPr indent="-381000" lvl="0" marL="457200" rtl="0" algn="l">
              <a:lnSpc>
                <a:spcPct val="115000"/>
              </a:lnSpc>
              <a:spcBef>
                <a:spcPts val="1200"/>
              </a:spcBef>
              <a:spcAft>
                <a:spcPts val="0"/>
              </a:spcAft>
              <a:buClr>
                <a:schemeClr val="dk1"/>
              </a:buClr>
              <a:buSzPts val="2400"/>
              <a:buAutoNum type="arabicPeriod"/>
            </a:pPr>
            <a:r>
              <a:rPr b="1" lang="en-US" sz="2400">
                <a:solidFill>
                  <a:schemeClr val="dk1"/>
                </a:solidFill>
              </a:rPr>
              <a:t>Định nghĩa đơn giản:</a:t>
            </a:r>
            <a:endParaRPr b="1" sz="2400">
              <a:solidFill>
                <a:schemeClr val="dk1"/>
              </a:solidFill>
            </a:endParaRPr>
          </a:p>
          <a:p>
            <a:pPr indent="-381000" lvl="1" marL="914400" rtl="0" algn="l">
              <a:lnSpc>
                <a:spcPct val="115000"/>
              </a:lnSpc>
              <a:spcBef>
                <a:spcPts val="0"/>
              </a:spcBef>
              <a:spcAft>
                <a:spcPts val="0"/>
              </a:spcAft>
              <a:buClr>
                <a:schemeClr val="dk1"/>
              </a:buClr>
              <a:buSzPts val="2400"/>
              <a:buChar char="○"/>
            </a:pPr>
            <a:r>
              <a:rPr lang="en-US" sz="2400">
                <a:solidFill>
                  <a:schemeClr val="dk1"/>
                </a:solidFill>
              </a:rPr>
              <a:t>KNN là thuật toán dựa vào các ví dụ "gần nhất" trong dữ liệu đã có. Khi cần dự đoán cho một trường hợp mới, KNN sẽ tìm k trường hợp trước đó có các yếu tố tương tự và xem kết quả là gì. Dựa trên kết quả này, KNN đưa ra dự đoán cho trường hợp mới.</a:t>
            </a:r>
            <a:endParaRPr sz="2400">
              <a:solidFill>
                <a:schemeClr val="dk1"/>
              </a:solidFill>
            </a:endParaRPr>
          </a:p>
          <a:p>
            <a:pPr indent="-381000" lvl="0" marL="457200" rtl="0" algn="l">
              <a:lnSpc>
                <a:spcPct val="115000"/>
              </a:lnSpc>
              <a:spcBef>
                <a:spcPts val="0"/>
              </a:spcBef>
              <a:spcAft>
                <a:spcPts val="0"/>
              </a:spcAft>
              <a:buClr>
                <a:schemeClr val="dk1"/>
              </a:buClr>
              <a:buSzPts val="2400"/>
              <a:buAutoNum type="arabicPeriod"/>
            </a:pPr>
            <a:r>
              <a:rPr b="1" lang="en-US" sz="2400">
                <a:solidFill>
                  <a:schemeClr val="dk1"/>
                </a:solidFill>
              </a:rPr>
              <a:t>Ví dụ đơn giản:</a:t>
            </a:r>
            <a:endParaRPr b="1" sz="2400">
              <a:solidFill>
                <a:schemeClr val="dk1"/>
              </a:solidFill>
            </a:endParaRPr>
          </a:p>
          <a:p>
            <a:pPr indent="-381000" lvl="1" marL="914400" rtl="0" algn="l">
              <a:lnSpc>
                <a:spcPct val="115000"/>
              </a:lnSpc>
              <a:spcBef>
                <a:spcPts val="0"/>
              </a:spcBef>
              <a:spcAft>
                <a:spcPts val="0"/>
              </a:spcAft>
              <a:buClr>
                <a:schemeClr val="dk1"/>
              </a:buClr>
              <a:buSzPts val="2400"/>
              <a:buChar char="○"/>
            </a:pPr>
            <a:r>
              <a:rPr lang="en-US" sz="2400">
                <a:solidFill>
                  <a:schemeClr val="dk1"/>
                </a:solidFill>
              </a:rPr>
              <a:t>Giả sử một học sinh muốn dự đoán điểm số của mình trong lần thi sắp tới. Em ấy có thể tìm điểm số của những lần thi gần nhất mà điều kiện học tập của em ấy tương tự (thời gian học, số lần ôn tập, vv). Dựa vào các điểm số trước đó, em ấy có thể ước lượng điểm thi sắp tới của mình.</a:t>
            </a:r>
            <a:endParaRPr sz="2400">
              <a:solidFill>
                <a:schemeClr val="dk1"/>
              </a:solidFill>
            </a:endParaRPr>
          </a:p>
          <a:p>
            <a:pPr indent="-381000" lvl="0" marL="457200" rtl="0" algn="l">
              <a:lnSpc>
                <a:spcPct val="115000"/>
              </a:lnSpc>
              <a:spcBef>
                <a:spcPts val="0"/>
              </a:spcBef>
              <a:spcAft>
                <a:spcPts val="0"/>
              </a:spcAft>
              <a:buClr>
                <a:schemeClr val="dk1"/>
              </a:buClr>
              <a:buSzPts val="2400"/>
              <a:buAutoNum type="arabicPeriod"/>
            </a:pPr>
            <a:r>
              <a:rPr b="1" lang="en-US" sz="2400">
                <a:solidFill>
                  <a:schemeClr val="dk1"/>
                </a:solidFill>
              </a:rPr>
              <a:t>Ứng dụng vào dự đoán xác suất lũ lụt:</a:t>
            </a:r>
            <a:endParaRPr b="1" sz="2400">
              <a:solidFill>
                <a:schemeClr val="dk1"/>
              </a:solidFill>
            </a:endParaRPr>
          </a:p>
          <a:p>
            <a:pPr indent="-381000" lvl="1" marL="914400" rtl="0" algn="l">
              <a:lnSpc>
                <a:spcPct val="115000"/>
              </a:lnSpc>
              <a:spcBef>
                <a:spcPts val="0"/>
              </a:spcBef>
              <a:spcAft>
                <a:spcPts val="0"/>
              </a:spcAft>
              <a:buClr>
                <a:schemeClr val="dk1"/>
              </a:buClr>
              <a:buSzPts val="2400"/>
              <a:buChar char="○"/>
            </a:pPr>
            <a:r>
              <a:rPr lang="en-US" sz="2400">
                <a:solidFill>
                  <a:schemeClr val="dk1"/>
                </a:solidFill>
              </a:rPr>
              <a:t>Trong bài toán dự đoán lũ, KNN sẽ xem xét những ngày trong quá khứ có điều kiện thời tiết, cường độ mưa, và các yếu tố tương tự. Ví dụ, nếu có một ngày nào đó có lượng mưa và độ ẩm giống với những ngày trước đó đã từng xảy ra lũ, KNN sẽ dự đoán rằng ngày mới này cũng có nguy cơ cao xảy ra lũ lụt.</a:t>
            </a:r>
            <a:endParaRPr b="1" sz="36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43DF"/>
        </a:solidFill>
      </p:bgPr>
    </p:bg>
    <p:spTree>
      <p:nvGrpSpPr>
        <p:cNvPr id="283" name="Shape 283"/>
        <p:cNvGrpSpPr/>
        <p:nvPr/>
      </p:nvGrpSpPr>
      <p:grpSpPr>
        <a:xfrm>
          <a:off x="0" y="0"/>
          <a:ext cx="0" cy="0"/>
          <a:chOff x="0" y="0"/>
          <a:chExt cx="0" cy="0"/>
        </a:xfrm>
      </p:grpSpPr>
      <p:sp>
        <p:nvSpPr>
          <p:cNvPr id="284" name="Google Shape;284;p13"/>
          <p:cNvSpPr/>
          <p:nvPr/>
        </p:nvSpPr>
        <p:spPr>
          <a:xfrm rot="-3012077">
            <a:off x="6858259" y="1047751"/>
            <a:ext cx="12355799" cy="9755933"/>
          </a:xfrm>
          <a:custGeom>
            <a:rect b="b" l="l" r="r" t="t"/>
            <a:pathLst>
              <a:path extrusionOk="0" h="9755933" w="12355799">
                <a:moveTo>
                  <a:pt x="0" y="0"/>
                </a:moveTo>
                <a:lnTo>
                  <a:pt x="12355799" y="0"/>
                </a:lnTo>
                <a:lnTo>
                  <a:pt x="12355799" y="9755933"/>
                </a:lnTo>
                <a:lnTo>
                  <a:pt x="0" y="9755933"/>
                </a:lnTo>
                <a:lnTo>
                  <a:pt x="0" y="0"/>
                </a:lnTo>
                <a:close/>
              </a:path>
            </a:pathLst>
          </a:custGeom>
          <a:blipFill rotWithShape="1">
            <a:blip r:embed="rId3">
              <a:alphaModFix/>
            </a:blip>
            <a:stretch>
              <a:fillRect b="0" l="0" r="0" t="0"/>
            </a:stretch>
          </a:blipFill>
          <a:ln>
            <a:noFill/>
          </a:ln>
        </p:spPr>
      </p:sp>
      <p:sp>
        <p:nvSpPr>
          <p:cNvPr id="285" name="Google Shape;285;p13"/>
          <p:cNvSpPr txBox="1"/>
          <p:nvPr/>
        </p:nvSpPr>
        <p:spPr>
          <a:xfrm>
            <a:off x="3062184" y="4115783"/>
            <a:ext cx="12163632" cy="102771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FFFFFF"/>
                </a:solidFill>
                <a:latin typeface="Open Sans"/>
                <a:ea typeface="Open Sans"/>
                <a:cs typeface="Open Sans"/>
                <a:sym typeface="Open Sans"/>
              </a:rPr>
              <a:t>KẾT QUẢ THỰC NGHIỆM</a:t>
            </a:r>
            <a:endParaRPr sz="1800">
              <a:solidFill>
                <a:schemeClr val="dk1"/>
              </a:solidFill>
              <a:latin typeface="Arial"/>
              <a:ea typeface="Arial"/>
              <a:cs typeface="Arial"/>
              <a:sym typeface="Arial"/>
            </a:endParaRPr>
          </a:p>
        </p:txBody>
      </p:sp>
      <p:sp>
        <p:nvSpPr>
          <p:cNvPr id="286" name="Google Shape;286;p13"/>
          <p:cNvSpPr/>
          <p:nvPr/>
        </p:nvSpPr>
        <p:spPr>
          <a:xfrm>
            <a:off x="1610604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4">
              <a:alphaModFix/>
            </a:blip>
            <a:stretch>
              <a:fillRect b="0" l="0" r="0" t="0"/>
            </a:stretch>
          </a:blipFill>
          <a:ln>
            <a:noFill/>
          </a:ln>
        </p:spPr>
      </p:sp>
      <p:sp>
        <p:nvSpPr>
          <p:cNvPr id="287" name="Google Shape;287;p13"/>
          <p:cNvSpPr/>
          <p:nvPr/>
        </p:nvSpPr>
        <p:spPr>
          <a:xfrm>
            <a:off x="1645436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2" name="Shape 292"/>
        <p:cNvGrpSpPr/>
        <p:nvPr/>
      </p:nvGrpSpPr>
      <p:grpSpPr>
        <a:xfrm>
          <a:off x="0" y="0"/>
          <a:ext cx="0" cy="0"/>
          <a:chOff x="0" y="0"/>
          <a:chExt cx="0" cy="0"/>
        </a:xfrm>
      </p:grpSpPr>
      <p:sp>
        <p:nvSpPr>
          <p:cNvPr id="293" name="Google Shape;293;p14"/>
          <p:cNvSpPr txBox="1"/>
          <p:nvPr/>
        </p:nvSpPr>
        <p:spPr>
          <a:xfrm>
            <a:off x="909947" y="242354"/>
            <a:ext cx="16479163" cy="9350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lang="en-US" sz="5000">
                <a:solidFill>
                  <a:schemeClr val="dk1"/>
                </a:solidFill>
                <a:latin typeface="Open Sans"/>
                <a:ea typeface="Open Sans"/>
                <a:cs typeface="Open Sans"/>
                <a:sym typeface="Open Sans"/>
              </a:rPr>
              <a:t>CÁC CHỈ SỐ ĐÁNH GIÁ</a:t>
            </a:r>
            <a:endParaRPr/>
          </a:p>
        </p:txBody>
      </p:sp>
      <p:sp>
        <p:nvSpPr>
          <p:cNvPr id="294" name="Google Shape;294;p14"/>
          <p:cNvSpPr txBox="1"/>
          <p:nvPr/>
        </p:nvSpPr>
        <p:spPr>
          <a:xfrm>
            <a:off x="2098216" y="3404575"/>
            <a:ext cx="10183768" cy="437299"/>
          </a:xfrm>
          <a:prstGeom prst="rect">
            <a:avLst/>
          </a:prstGeom>
          <a:noFill/>
          <a:ln>
            <a:noFill/>
          </a:ln>
        </p:spPr>
        <p:txBody>
          <a:bodyPr anchorCtr="0" anchor="t" bIns="0" lIns="0" spcFirstLastPara="1" rIns="0" wrap="square" tIns="0">
            <a:spAutoFit/>
          </a:bodyPr>
          <a:lstStyle/>
          <a:p>
            <a:pPr indent="0" lvl="0" marL="0" marR="0" rtl="0" algn="l">
              <a:lnSpc>
                <a:spcPct val="132327"/>
              </a:lnSpc>
              <a:spcBef>
                <a:spcPts val="0"/>
              </a:spcBef>
              <a:spcAft>
                <a:spcPts val="0"/>
              </a:spcAft>
              <a:buNone/>
            </a:pPr>
            <a:r>
              <a:t/>
            </a:r>
            <a:endParaRPr sz="2750">
              <a:solidFill>
                <a:srgbClr val="000000"/>
              </a:solidFill>
              <a:latin typeface="Open Sans"/>
              <a:ea typeface="Open Sans"/>
              <a:cs typeface="Open Sans"/>
              <a:sym typeface="Open Sans"/>
            </a:endParaRPr>
          </a:p>
        </p:txBody>
      </p:sp>
      <p:pic>
        <p:nvPicPr>
          <p:cNvPr descr="medium.com" id="295" name="Google Shape;295;p14"/>
          <p:cNvPicPr preferRelativeResize="0"/>
          <p:nvPr/>
        </p:nvPicPr>
        <p:blipFill rotWithShape="1">
          <a:blip r:embed="rId3">
            <a:alphaModFix/>
          </a:blip>
          <a:srcRect b="0" l="0" r="0" t="0"/>
          <a:stretch/>
        </p:blipFill>
        <p:spPr>
          <a:xfrm>
            <a:off x="559744" y="3978815"/>
            <a:ext cx="6630356" cy="5946814"/>
          </a:xfrm>
          <a:prstGeom prst="rect">
            <a:avLst/>
          </a:prstGeom>
          <a:noFill/>
          <a:ln>
            <a:noFill/>
          </a:ln>
        </p:spPr>
      </p:pic>
      <p:pic>
        <p:nvPicPr>
          <p:cNvPr descr="researchgate.net" id="296" name="Google Shape;296;p14"/>
          <p:cNvPicPr preferRelativeResize="0"/>
          <p:nvPr/>
        </p:nvPicPr>
        <p:blipFill rotWithShape="1">
          <a:blip r:embed="rId4">
            <a:alphaModFix/>
          </a:blip>
          <a:srcRect b="0" l="0" r="0" t="0"/>
          <a:stretch/>
        </p:blipFill>
        <p:spPr>
          <a:xfrm>
            <a:off x="6536242" y="1324889"/>
            <a:ext cx="10852868" cy="3051571"/>
          </a:xfrm>
          <a:prstGeom prst="rect">
            <a:avLst/>
          </a:prstGeom>
          <a:noFill/>
          <a:ln>
            <a:noFill/>
          </a:ln>
        </p:spPr>
      </p:pic>
      <p:sp>
        <p:nvSpPr>
          <p:cNvPr id="297" name="Google Shape;297;p14"/>
          <p:cNvSpPr txBox="1"/>
          <p:nvPr/>
        </p:nvSpPr>
        <p:spPr>
          <a:xfrm>
            <a:off x="8004748" y="5143500"/>
            <a:ext cx="9143999" cy="473975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2800">
                <a:solidFill>
                  <a:schemeClr val="dk1"/>
                </a:solidFill>
                <a:latin typeface="Times New Roman"/>
                <a:ea typeface="Times New Roman"/>
                <a:cs typeface="Times New Roman"/>
                <a:sym typeface="Times New Roman"/>
              </a:rPr>
              <a:t>1. Precision (Độ Chính xác tích cực): </a:t>
            </a:r>
            <a:r>
              <a:rPr lang="en-US" sz="2800">
                <a:solidFill>
                  <a:schemeClr val="dk1"/>
                </a:solidFill>
                <a:latin typeface="Times New Roman"/>
                <a:ea typeface="Times New Roman"/>
                <a:cs typeface="Times New Roman"/>
                <a:sym typeface="Times New Roman"/>
              </a:rPr>
              <a:t>Tỉ lệ các mẫu dự đoán là tích cực chính xác.</a:t>
            </a:r>
            <a:endParaRPr sz="28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28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lang="en-US" sz="2800">
                <a:solidFill>
                  <a:schemeClr val="dk1"/>
                </a:solidFill>
                <a:latin typeface="Times New Roman"/>
                <a:ea typeface="Times New Roman"/>
                <a:cs typeface="Times New Roman"/>
                <a:sym typeface="Times New Roman"/>
              </a:rPr>
              <a:t> 2. Recall (Độ Nhạy): </a:t>
            </a:r>
            <a:r>
              <a:rPr lang="en-US" sz="2800">
                <a:solidFill>
                  <a:schemeClr val="dk1"/>
                </a:solidFill>
                <a:latin typeface="Times New Roman"/>
                <a:ea typeface="Times New Roman"/>
                <a:cs typeface="Times New Roman"/>
                <a:sym typeface="Times New Roman"/>
              </a:rPr>
              <a:t>Tỉ lệ các mẫu thực sự tích cực được phân loại đúng.</a:t>
            </a:r>
            <a:endParaRPr sz="28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28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3. Accuracy (Độ Chính xác): </a:t>
            </a:r>
            <a:r>
              <a:rPr lang="en-US" sz="2800">
                <a:solidFill>
                  <a:schemeClr val="dk1"/>
                </a:solidFill>
                <a:latin typeface="Times New Roman"/>
                <a:ea typeface="Times New Roman"/>
                <a:cs typeface="Times New Roman"/>
                <a:sym typeface="Times New Roman"/>
              </a:rPr>
              <a:t>Tỉ lệ của tổng số mẫu được phân loại đúng so với tổng số mẫu.</a:t>
            </a:r>
            <a:endParaRPr sz="28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28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lang="en-US" sz="2800">
                <a:solidFill>
                  <a:schemeClr val="dk1"/>
                </a:solidFill>
                <a:latin typeface="Times New Roman"/>
                <a:ea typeface="Times New Roman"/>
                <a:cs typeface="Times New Roman"/>
                <a:sym typeface="Times New Roman"/>
              </a:rPr>
              <a:t> 4. F1 Score (Điểm số F1): </a:t>
            </a:r>
            <a:r>
              <a:rPr lang="en-US" sz="2800">
                <a:solidFill>
                  <a:schemeClr val="dk1"/>
                </a:solidFill>
                <a:latin typeface="Times New Roman"/>
                <a:ea typeface="Times New Roman"/>
                <a:cs typeface="Times New Roman"/>
                <a:sym typeface="Times New Roman"/>
              </a:rPr>
              <a:t>Trung bình điều hòa của Precision và Recall.</a:t>
            </a:r>
            <a:endParaRPr sz="2800">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2" name="Shape 302"/>
        <p:cNvGrpSpPr/>
        <p:nvPr/>
      </p:nvGrpSpPr>
      <p:grpSpPr>
        <a:xfrm>
          <a:off x="0" y="0"/>
          <a:ext cx="0" cy="0"/>
          <a:chOff x="0" y="0"/>
          <a:chExt cx="0" cy="0"/>
        </a:xfrm>
      </p:grpSpPr>
      <p:sp>
        <p:nvSpPr>
          <p:cNvPr id="303" name="Google Shape;303;p15"/>
          <p:cNvSpPr txBox="1"/>
          <p:nvPr/>
        </p:nvSpPr>
        <p:spPr>
          <a:xfrm>
            <a:off x="1028700" y="925185"/>
            <a:ext cx="12322800" cy="1039002"/>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000000"/>
                </a:solidFill>
                <a:latin typeface="Open Sans"/>
                <a:ea typeface="Open Sans"/>
                <a:cs typeface="Open Sans"/>
                <a:sym typeface="Open Sans"/>
              </a:rPr>
              <a:t>KẾT QUẢ THỰC NGHIỆM</a:t>
            </a:r>
            <a:endParaRPr sz="1800">
              <a:solidFill>
                <a:schemeClr val="dk1"/>
              </a:solidFill>
              <a:latin typeface="Calibri"/>
              <a:ea typeface="Calibri"/>
              <a:cs typeface="Calibri"/>
              <a:sym typeface="Calibri"/>
            </a:endParaRPr>
          </a:p>
        </p:txBody>
      </p:sp>
      <p:cxnSp>
        <p:nvCxnSpPr>
          <p:cNvPr id="304" name="Google Shape;304;p15"/>
          <p:cNvCxnSpPr/>
          <p:nvPr/>
        </p:nvCxnSpPr>
        <p:spPr>
          <a:xfrm>
            <a:off x="5462713" y="13629639"/>
            <a:ext cx="7179693" cy="0"/>
          </a:xfrm>
          <a:prstGeom prst="straightConnector1">
            <a:avLst/>
          </a:prstGeom>
          <a:noFill/>
          <a:ln cap="flat" cmpd="sng" w="19050">
            <a:solidFill>
              <a:srgbClr val="4843DF"/>
            </a:solidFill>
            <a:prstDash val="solid"/>
            <a:round/>
            <a:headEnd len="sm" w="sm" type="none"/>
            <a:tailEnd len="sm" w="sm" type="none"/>
          </a:ln>
        </p:spPr>
      </p:cxnSp>
      <p:sp>
        <p:nvSpPr>
          <p:cNvPr id="305" name="Google Shape;305;p15"/>
          <p:cNvSpPr txBox="1"/>
          <p:nvPr/>
        </p:nvSpPr>
        <p:spPr>
          <a:xfrm>
            <a:off x="2098216" y="3404575"/>
            <a:ext cx="10183768" cy="437299"/>
          </a:xfrm>
          <a:prstGeom prst="rect">
            <a:avLst/>
          </a:prstGeom>
          <a:noFill/>
          <a:ln>
            <a:noFill/>
          </a:ln>
        </p:spPr>
        <p:txBody>
          <a:bodyPr anchorCtr="0" anchor="t" bIns="0" lIns="0" spcFirstLastPara="1" rIns="0" wrap="square" tIns="0">
            <a:spAutoFit/>
          </a:bodyPr>
          <a:lstStyle/>
          <a:p>
            <a:pPr indent="0" lvl="0" marL="0" marR="0" rtl="0" algn="l">
              <a:lnSpc>
                <a:spcPct val="132327"/>
              </a:lnSpc>
              <a:spcBef>
                <a:spcPts val="0"/>
              </a:spcBef>
              <a:spcAft>
                <a:spcPts val="0"/>
              </a:spcAft>
              <a:buNone/>
            </a:pPr>
            <a:r>
              <a:t/>
            </a:r>
            <a:endParaRPr sz="2750">
              <a:solidFill>
                <a:srgbClr val="000000"/>
              </a:solidFill>
              <a:latin typeface="Open Sans"/>
              <a:ea typeface="Open Sans"/>
              <a:cs typeface="Open Sans"/>
              <a:sym typeface="Open Sans"/>
            </a:endParaRPr>
          </a:p>
        </p:txBody>
      </p:sp>
      <p:pic>
        <p:nvPicPr>
          <p:cNvPr id="306" name="Google Shape;306;p15"/>
          <p:cNvPicPr preferRelativeResize="0"/>
          <p:nvPr/>
        </p:nvPicPr>
        <p:blipFill rotWithShape="1">
          <a:blip r:embed="rId3">
            <a:alphaModFix/>
          </a:blip>
          <a:srcRect b="0" l="0" r="0" t="0"/>
          <a:stretch/>
        </p:blipFill>
        <p:spPr>
          <a:xfrm>
            <a:off x="1028700" y="2653261"/>
            <a:ext cx="9848540" cy="6310859"/>
          </a:xfrm>
          <a:prstGeom prst="rect">
            <a:avLst/>
          </a:prstGeom>
          <a:noFill/>
          <a:ln>
            <a:noFill/>
          </a:ln>
        </p:spPr>
      </p:pic>
      <p:sp>
        <p:nvSpPr>
          <p:cNvPr id="307" name="Google Shape;307;p15"/>
          <p:cNvSpPr txBox="1"/>
          <p:nvPr/>
        </p:nvSpPr>
        <p:spPr>
          <a:xfrm>
            <a:off x="12471817" y="5289189"/>
            <a:ext cx="5289290" cy="1039002"/>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000000"/>
                </a:solidFill>
                <a:latin typeface="Open Sans"/>
                <a:ea typeface="Open Sans"/>
                <a:cs typeface="Open Sans"/>
                <a:sym typeface="Open Sans"/>
              </a:rPr>
              <a:t>TURNING </a:t>
            </a: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
          <p:cNvSpPr/>
          <p:nvPr/>
        </p:nvSpPr>
        <p:spPr>
          <a:xfrm>
            <a:off x="-717851" y="5610312"/>
            <a:ext cx="8937696" cy="7336845"/>
          </a:xfrm>
          <a:custGeom>
            <a:rect b="b" l="l" r="r" t="t"/>
            <a:pathLst>
              <a:path extrusionOk="0" h="7336845" w="8937696">
                <a:moveTo>
                  <a:pt x="0" y="0"/>
                </a:moveTo>
                <a:lnTo>
                  <a:pt x="8937697" y="0"/>
                </a:lnTo>
                <a:lnTo>
                  <a:pt x="8937697" y="7336845"/>
                </a:lnTo>
                <a:lnTo>
                  <a:pt x="0" y="7336845"/>
                </a:lnTo>
                <a:lnTo>
                  <a:pt x="0" y="0"/>
                </a:lnTo>
                <a:close/>
              </a:path>
            </a:pathLst>
          </a:custGeom>
          <a:blipFill rotWithShape="1">
            <a:blip r:embed="rId3">
              <a:alphaModFix amt="39000"/>
            </a:blip>
            <a:stretch>
              <a:fillRect b="0" l="0" r="0" t="0"/>
            </a:stretch>
          </a:blipFill>
          <a:ln>
            <a:noFill/>
          </a:ln>
        </p:spPr>
      </p:sp>
      <p:sp>
        <p:nvSpPr>
          <p:cNvPr id="106" name="Google Shape;106;p2"/>
          <p:cNvSpPr/>
          <p:nvPr/>
        </p:nvSpPr>
        <p:spPr>
          <a:xfrm rot="-7056803">
            <a:off x="7988599" y="-3990356"/>
            <a:ext cx="14943276" cy="11798962"/>
          </a:xfrm>
          <a:custGeom>
            <a:rect b="b" l="l" r="r" t="t"/>
            <a:pathLst>
              <a:path extrusionOk="0" h="11798962" w="14943276">
                <a:moveTo>
                  <a:pt x="0" y="0"/>
                </a:moveTo>
                <a:lnTo>
                  <a:pt x="14943276" y="0"/>
                </a:lnTo>
                <a:lnTo>
                  <a:pt x="14943276" y="11798961"/>
                </a:lnTo>
                <a:lnTo>
                  <a:pt x="0" y="11798961"/>
                </a:lnTo>
                <a:lnTo>
                  <a:pt x="0" y="0"/>
                </a:lnTo>
                <a:close/>
              </a:path>
            </a:pathLst>
          </a:custGeom>
          <a:blipFill rotWithShape="1">
            <a:blip r:embed="rId4">
              <a:alphaModFix amt="35000"/>
            </a:blip>
            <a:stretch>
              <a:fillRect b="0" l="0" r="0" t="0"/>
            </a:stretch>
          </a:blipFill>
          <a:ln>
            <a:noFill/>
          </a:ln>
        </p:spPr>
      </p:sp>
      <p:grpSp>
        <p:nvGrpSpPr>
          <p:cNvPr id="107" name="Google Shape;107;p2"/>
          <p:cNvGrpSpPr/>
          <p:nvPr/>
        </p:nvGrpSpPr>
        <p:grpSpPr>
          <a:xfrm>
            <a:off x="9591274" y="11054980"/>
            <a:ext cx="3343721" cy="4757044"/>
            <a:chOff x="0" y="-28575"/>
            <a:chExt cx="1433120" cy="1252884"/>
          </a:xfrm>
        </p:grpSpPr>
        <p:sp>
          <p:nvSpPr>
            <p:cNvPr id="108" name="Google Shape;108;p2"/>
            <p:cNvSpPr/>
            <p:nvPr/>
          </p:nvSpPr>
          <p:spPr>
            <a:xfrm>
              <a:off x="0" y="0"/>
              <a:ext cx="1433120" cy="1224309"/>
            </a:xfrm>
            <a:custGeom>
              <a:rect b="b" l="l" r="r" t="t"/>
              <a:pathLst>
                <a:path extrusionOk="0" h="1224309" w="1433120">
                  <a:moveTo>
                    <a:pt x="142279" y="0"/>
                  </a:moveTo>
                  <a:lnTo>
                    <a:pt x="1290842" y="0"/>
                  </a:lnTo>
                  <a:cubicBezTo>
                    <a:pt x="1369420" y="0"/>
                    <a:pt x="1433120" y="63700"/>
                    <a:pt x="1433120" y="142279"/>
                  </a:cubicBezTo>
                  <a:lnTo>
                    <a:pt x="1433120" y="1082030"/>
                  </a:lnTo>
                  <a:cubicBezTo>
                    <a:pt x="1433120" y="1160609"/>
                    <a:pt x="1369420" y="1224309"/>
                    <a:pt x="1290842" y="1224309"/>
                  </a:cubicBezTo>
                  <a:lnTo>
                    <a:pt x="142279" y="1224309"/>
                  </a:lnTo>
                  <a:cubicBezTo>
                    <a:pt x="63700" y="1224309"/>
                    <a:pt x="0" y="1160609"/>
                    <a:pt x="0" y="1082030"/>
                  </a:cubicBezTo>
                  <a:lnTo>
                    <a:pt x="0" y="142279"/>
                  </a:lnTo>
                  <a:cubicBezTo>
                    <a:pt x="0" y="63700"/>
                    <a:pt x="63700" y="0"/>
                    <a:pt x="142279" y="0"/>
                  </a:cubicBezTo>
                  <a:close/>
                </a:path>
              </a:pathLst>
            </a:custGeom>
            <a:solidFill>
              <a:srgbClr val="000000">
                <a:alpha val="0"/>
              </a:srgbClr>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txBox="1"/>
            <p:nvPr/>
          </p:nvSpPr>
          <p:spPr>
            <a:xfrm>
              <a:off x="0" y="-28575"/>
              <a:ext cx="812800" cy="841375"/>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110" name="Google Shape;110;p2"/>
          <p:cNvCxnSpPr/>
          <p:nvPr/>
        </p:nvCxnSpPr>
        <p:spPr>
          <a:xfrm>
            <a:off x="5554153" y="9423399"/>
            <a:ext cx="7179693" cy="0"/>
          </a:xfrm>
          <a:prstGeom prst="straightConnector1">
            <a:avLst/>
          </a:prstGeom>
          <a:noFill/>
          <a:ln cap="flat" cmpd="sng" w="19050">
            <a:solidFill>
              <a:srgbClr val="4843DF"/>
            </a:solidFill>
            <a:prstDash val="solid"/>
            <a:round/>
            <a:headEnd len="sm" w="sm" type="none"/>
            <a:tailEnd len="sm" w="sm" type="none"/>
          </a:ln>
        </p:spPr>
      </p:cxnSp>
      <p:grpSp>
        <p:nvGrpSpPr>
          <p:cNvPr id="111" name="Google Shape;111;p2"/>
          <p:cNvGrpSpPr/>
          <p:nvPr/>
        </p:nvGrpSpPr>
        <p:grpSpPr>
          <a:xfrm>
            <a:off x="1468908" y="2946309"/>
            <a:ext cx="3086098" cy="3194597"/>
            <a:chOff x="0" y="-28575"/>
            <a:chExt cx="812800" cy="841375"/>
          </a:xfrm>
        </p:grpSpPr>
        <p:sp>
          <p:nvSpPr>
            <p:cNvPr id="112" name="Google Shape;112;p2"/>
            <p:cNvSpPr/>
            <p:nvPr/>
          </p:nvSpPr>
          <p:spPr>
            <a:xfrm>
              <a:off x="0" y="0"/>
              <a:ext cx="376541" cy="228427"/>
            </a:xfrm>
            <a:custGeom>
              <a:rect b="b" l="l" r="r" t="t"/>
              <a:pathLst>
                <a:path extrusionOk="0" h="228427" w="376541">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4843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txBox="1"/>
            <p:nvPr/>
          </p:nvSpPr>
          <p:spPr>
            <a:xfrm>
              <a:off x="0" y="-28575"/>
              <a:ext cx="812800" cy="841375"/>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14" name="Google Shape;114;p2"/>
          <p:cNvGrpSpPr/>
          <p:nvPr/>
        </p:nvGrpSpPr>
        <p:grpSpPr>
          <a:xfrm>
            <a:off x="4504307" y="3795159"/>
            <a:ext cx="3086098" cy="3194597"/>
            <a:chOff x="0" y="-28575"/>
            <a:chExt cx="812800" cy="841375"/>
          </a:xfrm>
        </p:grpSpPr>
        <p:sp>
          <p:nvSpPr>
            <p:cNvPr id="115" name="Google Shape;115;p2"/>
            <p:cNvSpPr/>
            <p:nvPr/>
          </p:nvSpPr>
          <p:spPr>
            <a:xfrm>
              <a:off x="0" y="0"/>
              <a:ext cx="376541" cy="228427"/>
            </a:xfrm>
            <a:custGeom>
              <a:rect b="b" l="l" r="r" t="t"/>
              <a:pathLst>
                <a:path extrusionOk="0" h="228427" w="376541">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4843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txBox="1"/>
            <p:nvPr/>
          </p:nvSpPr>
          <p:spPr>
            <a:xfrm>
              <a:off x="0" y="-28575"/>
              <a:ext cx="812800" cy="841375"/>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17" name="Google Shape;117;p2"/>
          <p:cNvGrpSpPr/>
          <p:nvPr/>
        </p:nvGrpSpPr>
        <p:grpSpPr>
          <a:xfrm>
            <a:off x="7981197" y="4715947"/>
            <a:ext cx="3086098" cy="3194597"/>
            <a:chOff x="0" y="-28575"/>
            <a:chExt cx="812800" cy="841375"/>
          </a:xfrm>
        </p:grpSpPr>
        <p:sp>
          <p:nvSpPr>
            <p:cNvPr id="118" name="Google Shape;118;p2"/>
            <p:cNvSpPr/>
            <p:nvPr/>
          </p:nvSpPr>
          <p:spPr>
            <a:xfrm>
              <a:off x="0" y="0"/>
              <a:ext cx="376541" cy="228427"/>
            </a:xfrm>
            <a:custGeom>
              <a:rect b="b" l="l" r="r" t="t"/>
              <a:pathLst>
                <a:path extrusionOk="0" h="228427" w="376541">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4843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txBox="1"/>
            <p:nvPr/>
          </p:nvSpPr>
          <p:spPr>
            <a:xfrm>
              <a:off x="0" y="-28575"/>
              <a:ext cx="812800" cy="841375"/>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20" name="Google Shape;120;p2"/>
          <p:cNvSpPr/>
          <p:nvPr/>
        </p:nvSpPr>
        <p:spPr>
          <a:xfrm>
            <a:off x="1610604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5">
              <a:alphaModFix/>
            </a:blip>
            <a:stretch>
              <a:fillRect b="0" l="0" r="0" t="0"/>
            </a:stretch>
          </a:blipFill>
          <a:ln>
            <a:noFill/>
          </a:ln>
        </p:spPr>
      </p:sp>
      <p:sp>
        <p:nvSpPr>
          <p:cNvPr id="121" name="Google Shape;121;p2"/>
          <p:cNvSpPr txBox="1"/>
          <p:nvPr/>
        </p:nvSpPr>
        <p:spPr>
          <a:xfrm>
            <a:off x="1362858" y="1175879"/>
            <a:ext cx="6840633" cy="106045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000000"/>
                </a:solidFill>
                <a:latin typeface="Open Sans"/>
                <a:ea typeface="Open Sans"/>
                <a:cs typeface="Open Sans"/>
                <a:sym typeface="Open Sans"/>
              </a:rPr>
              <a:t>Content</a:t>
            </a:r>
            <a:endParaRPr/>
          </a:p>
        </p:txBody>
      </p:sp>
      <p:sp>
        <p:nvSpPr>
          <p:cNvPr id="122" name="Google Shape;122;p2"/>
          <p:cNvSpPr txBox="1"/>
          <p:nvPr/>
        </p:nvSpPr>
        <p:spPr>
          <a:xfrm>
            <a:off x="1527394" y="3283672"/>
            <a:ext cx="1371191" cy="530225"/>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3999">
                <a:solidFill>
                  <a:srgbClr val="FFFFFF"/>
                </a:solidFill>
                <a:latin typeface="Open Sans"/>
                <a:ea typeface="Open Sans"/>
                <a:cs typeface="Open Sans"/>
                <a:sym typeface="Open Sans"/>
              </a:rPr>
              <a:t>01.</a:t>
            </a:r>
            <a:endParaRPr/>
          </a:p>
        </p:txBody>
      </p:sp>
      <p:sp>
        <p:nvSpPr>
          <p:cNvPr id="123" name="Google Shape;123;p2"/>
          <p:cNvSpPr txBox="1"/>
          <p:nvPr/>
        </p:nvSpPr>
        <p:spPr>
          <a:xfrm>
            <a:off x="4578668" y="4148397"/>
            <a:ext cx="1371191" cy="51712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3999">
                <a:solidFill>
                  <a:srgbClr val="FFFFFF"/>
                </a:solidFill>
                <a:latin typeface="Open Sans"/>
                <a:ea typeface="Open Sans"/>
                <a:cs typeface="Open Sans"/>
                <a:sym typeface="Open Sans"/>
              </a:rPr>
              <a:t>02.</a:t>
            </a:r>
            <a:endParaRPr/>
          </a:p>
        </p:txBody>
      </p:sp>
      <p:sp>
        <p:nvSpPr>
          <p:cNvPr id="124" name="Google Shape;124;p2"/>
          <p:cNvSpPr txBox="1"/>
          <p:nvPr/>
        </p:nvSpPr>
        <p:spPr>
          <a:xfrm>
            <a:off x="147802" y="4138749"/>
            <a:ext cx="4068947" cy="474361"/>
          </a:xfrm>
          <a:prstGeom prst="rect">
            <a:avLst/>
          </a:prstGeom>
          <a:noFill/>
          <a:ln>
            <a:noFill/>
          </a:ln>
        </p:spPr>
        <p:txBody>
          <a:bodyPr anchorCtr="0" anchor="t" bIns="0" lIns="0" spcFirstLastPara="1" rIns="0" wrap="square" tIns="0">
            <a:spAutoFit/>
          </a:bodyPr>
          <a:lstStyle/>
          <a:p>
            <a:pPr indent="0" lvl="0" marL="0" marR="0" rtl="0" algn="ctr">
              <a:lnSpc>
                <a:spcPct val="130010"/>
              </a:lnSpc>
              <a:spcBef>
                <a:spcPts val="0"/>
              </a:spcBef>
              <a:spcAft>
                <a:spcPts val="0"/>
              </a:spcAft>
              <a:buNone/>
            </a:pPr>
            <a:r>
              <a:rPr lang="en-US" sz="2999">
                <a:solidFill>
                  <a:srgbClr val="000000"/>
                </a:solidFill>
                <a:latin typeface="Montserrat"/>
                <a:ea typeface="Montserrat"/>
                <a:cs typeface="Montserrat"/>
                <a:sym typeface="Montserrat"/>
              </a:rPr>
              <a:t>Giới Thiệu</a:t>
            </a:r>
            <a:endParaRPr sz="2999">
              <a:solidFill>
                <a:srgbClr val="000000"/>
              </a:solidFill>
              <a:latin typeface="Montserrat"/>
              <a:ea typeface="Montserrat"/>
              <a:cs typeface="Montserrat"/>
              <a:sym typeface="Montserrat"/>
            </a:endParaRPr>
          </a:p>
        </p:txBody>
      </p:sp>
      <p:sp>
        <p:nvSpPr>
          <p:cNvPr id="125" name="Google Shape;125;p2"/>
          <p:cNvSpPr txBox="1"/>
          <p:nvPr/>
        </p:nvSpPr>
        <p:spPr>
          <a:xfrm>
            <a:off x="8046242" y="5082431"/>
            <a:ext cx="1371191" cy="530225"/>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3999">
                <a:solidFill>
                  <a:srgbClr val="FFFFFF"/>
                </a:solidFill>
                <a:latin typeface="Open Sans"/>
                <a:ea typeface="Open Sans"/>
                <a:cs typeface="Open Sans"/>
                <a:sym typeface="Open Sans"/>
              </a:rPr>
              <a:t>03.</a:t>
            </a:r>
            <a:endParaRPr/>
          </a:p>
        </p:txBody>
      </p:sp>
      <p:sp>
        <p:nvSpPr>
          <p:cNvPr id="126" name="Google Shape;126;p2"/>
          <p:cNvSpPr txBox="1"/>
          <p:nvPr/>
        </p:nvSpPr>
        <p:spPr>
          <a:xfrm>
            <a:off x="7259115" y="5922846"/>
            <a:ext cx="2820465" cy="1473032"/>
          </a:xfrm>
          <a:prstGeom prst="rect">
            <a:avLst/>
          </a:prstGeom>
          <a:noFill/>
          <a:ln>
            <a:noFill/>
          </a:ln>
        </p:spPr>
        <p:txBody>
          <a:bodyPr anchorCtr="0" anchor="t" bIns="0" lIns="0" spcFirstLastPara="1" rIns="0" wrap="square" tIns="0">
            <a:spAutoFit/>
          </a:bodyPr>
          <a:lstStyle/>
          <a:p>
            <a:pPr indent="0" lvl="0" marL="0" marR="0" rtl="0" algn="ctr">
              <a:lnSpc>
                <a:spcPct val="132169"/>
              </a:lnSpc>
              <a:spcBef>
                <a:spcPts val="0"/>
              </a:spcBef>
              <a:spcAft>
                <a:spcPts val="0"/>
              </a:spcAft>
              <a:buNone/>
            </a:pPr>
            <a:r>
              <a:rPr lang="en-US" sz="2950">
                <a:solidFill>
                  <a:srgbClr val="000000"/>
                </a:solidFill>
                <a:latin typeface="Open Sans"/>
                <a:ea typeface="Open Sans"/>
                <a:cs typeface="Open Sans"/>
                <a:sym typeface="Open Sans"/>
              </a:rPr>
              <a:t>Basic Descriptive Analysis</a:t>
            </a:r>
            <a:endParaRPr/>
          </a:p>
        </p:txBody>
      </p:sp>
      <p:sp>
        <p:nvSpPr>
          <p:cNvPr id="127" name="Google Shape;127;p2"/>
          <p:cNvSpPr txBox="1"/>
          <p:nvPr/>
        </p:nvSpPr>
        <p:spPr>
          <a:xfrm>
            <a:off x="3795375" y="5055452"/>
            <a:ext cx="2752437" cy="970266"/>
          </a:xfrm>
          <a:prstGeom prst="rect">
            <a:avLst/>
          </a:prstGeom>
          <a:noFill/>
          <a:ln>
            <a:noFill/>
          </a:ln>
        </p:spPr>
        <p:txBody>
          <a:bodyPr anchorCtr="0" anchor="t" bIns="0" lIns="0" spcFirstLastPara="1" rIns="0" wrap="square" tIns="0">
            <a:spAutoFit/>
          </a:bodyPr>
          <a:lstStyle/>
          <a:p>
            <a:pPr indent="0" lvl="0" marL="0" marR="0" rtl="0" algn="ctr">
              <a:lnSpc>
                <a:spcPct val="130010"/>
              </a:lnSpc>
              <a:spcBef>
                <a:spcPts val="0"/>
              </a:spcBef>
              <a:spcAft>
                <a:spcPts val="0"/>
              </a:spcAft>
              <a:buNone/>
            </a:pPr>
            <a:r>
              <a:rPr lang="en-US" sz="2999">
                <a:solidFill>
                  <a:srgbClr val="000000"/>
                </a:solidFill>
                <a:latin typeface="Montserrat"/>
                <a:ea typeface="Montserrat"/>
                <a:cs typeface="Montserrat"/>
                <a:sym typeface="Montserrat"/>
              </a:rPr>
              <a:t>Cơ Sở Lý Thuyết </a:t>
            </a:r>
            <a:endParaRPr/>
          </a:p>
        </p:txBody>
      </p:sp>
      <p:grpSp>
        <p:nvGrpSpPr>
          <p:cNvPr id="128" name="Google Shape;128;p2"/>
          <p:cNvGrpSpPr/>
          <p:nvPr/>
        </p:nvGrpSpPr>
        <p:grpSpPr>
          <a:xfrm>
            <a:off x="11429636" y="5665180"/>
            <a:ext cx="3086098" cy="3194597"/>
            <a:chOff x="0" y="-28575"/>
            <a:chExt cx="812800" cy="841375"/>
          </a:xfrm>
        </p:grpSpPr>
        <p:sp>
          <p:nvSpPr>
            <p:cNvPr id="129" name="Google Shape;129;p2"/>
            <p:cNvSpPr/>
            <p:nvPr/>
          </p:nvSpPr>
          <p:spPr>
            <a:xfrm>
              <a:off x="0" y="0"/>
              <a:ext cx="376541" cy="228427"/>
            </a:xfrm>
            <a:custGeom>
              <a:rect b="b" l="l" r="r" t="t"/>
              <a:pathLst>
                <a:path extrusionOk="0" h="228427" w="376541">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4843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txBox="1"/>
            <p:nvPr/>
          </p:nvSpPr>
          <p:spPr>
            <a:xfrm>
              <a:off x="0" y="-28575"/>
              <a:ext cx="812800" cy="841375"/>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31" name="Google Shape;131;p2"/>
          <p:cNvSpPr txBox="1"/>
          <p:nvPr/>
        </p:nvSpPr>
        <p:spPr>
          <a:xfrm>
            <a:off x="11524886" y="6022649"/>
            <a:ext cx="1371191" cy="530225"/>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3999">
                <a:solidFill>
                  <a:srgbClr val="FFFFFF"/>
                </a:solidFill>
                <a:latin typeface="Open Sans"/>
                <a:ea typeface="Open Sans"/>
                <a:cs typeface="Open Sans"/>
                <a:sym typeface="Open Sans"/>
              </a:rPr>
              <a:t>04.</a:t>
            </a:r>
            <a:endParaRPr/>
          </a:p>
        </p:txBody>
      </p:sp>
      <p:sp>
        <p:nvSpPr>
          <p:cNvPr id="132" name="Google Shape;132;p2"/>
          <p:cNvSpPr txBox="1"/>
          <p:nvPr/>
        </p:nvSpPr>
        <p:spPr>
          <a:xfrm>
            <a:off x="10092773" y="6903829"/>
            <a:ext cx="4122215" cy="974498"/>
          </a:xfrm>
          <a:prstGeom prst="rect">
            <a:avLst/>
          </a:prstGeom>
          <a:noFill/>
          <a:ln>
            <a:noFill/>
          </a:ln>
        </p:spPr>
        <p:txBody>
          <a:bodyPr anchorCtr="0" anchor="t" bIns="0" lIns="0" spcFirstLastPara="1" rIns="0" wrap="square" tIns="0">
            <a:spAutoFit/>
          </a:bodyPr>
          <a:lstStyle/>
          <a:p>
            <a:pPr indent="0" lvl="0" marL="0" marR="0" rtl="0" algn="ctr">
              <a:lnSpc>
                <a:spcPct val="130010"/>
              </a:lnSpc>
              <a:spcBef>
                <a:spcPts val="0"/>
              </a:spcBef>
              <a:spcAft>
                <a:spcPts val="0"/>
              </a:spcAft>
              <a:buNone/>
            </a:pPr>
            <a:r>
              <a:rPr lang="en-US" sz="2999">
                <a:solidFill>
                  <a:srgbClr val="000000"/>
                </a:solidFill>
                <a:latin typeface="Open Sans"/>
                <a:ea typeface="Open Sans"/>
                <a:cs typeface="Open Sans"/>
                <a:sym typeface="Open Sans"/>
              </a:rPr>
              <a:t>Advanced Exploratory</a:t>
            </a:r>
            <a:endParaRPr/>
          </a:p>
          <a:p>
            <a:pPr indent="0" lvl="0" marL="0" marR="0" rtl="0" algn="ctr">
              <a:lnSpc>
                <a:spcPct val="130010"/>
              </a:lnSpc>
              <a:spcBef>
                <a:spcPts val="0"/>
              </a:spcBef>
              <a:spcAft>
                <a:spcPts val="0"/>
              </a:spcAft>
              <a:buNone/>
            </a:pPr>
            <a:r>
              <a:rPr lang="en-US" sz="2999">
                <a:solidFill>
                  <a:srgbClr val="000000"/>
                </a:solidFill>
                <a:latin typeface="Open Sans"/>
                <a:ea typeface="Open Sans"/>
                <a:cs typeface="Open Sans"/>
                <a:sym typeface="Open Sans"/>
              </a:rPr>
              <a:t>Analysis</a:t>
            </a:r>
            <a:endParaRPr/>
          </a:p>
        </p:txBody>
      </p:sp>
      <p:grpSp>
        <p:nvGrpSpPr>
          <p:cNvPr id="133" name="Google Shape;133;p2"/>
          <p:cNvGrpSpPr/>
          <p:nvPr/>
        </p:nvGrpSpPr>
        <p:grpSpPr>
          <a:xfrm>
            <a:off x="15189587" y="6633708"/>
            <a:ext cx="3086098" cy="3194597"/>
            <a:chOff x="0" y="-28575"/>
            <a:chExt cx="812800" cy="841375"/>
          </a:xfrm>
        </p:grpSpPr>
        <p:sp>
          <p:nvSpPr>
            <p:cNvPr id="134" name="Google Shape;134;p2"/>
            <p:cNvSpPr/>
            <p:nvPr/>
          </p:nvSpPr>
          <p:spPr>
            <a:xfrm>
              <a:off x="0" y="0"/>
              <a:ext cx="376541" cy="228427"/>
            </a:xfrm>
            <a:custGeom>
              <a:rect b="b" l="l" r="r" t="t"/>
              <a:pathLst>
                <a:path extrusionOk="0" h="228427" w="376541">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4843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txBox="1"/>
            <p:nvPr/>
          </p:nvSpPr>
          <p:spPr>
            <a:xfrm>
              <a:off x="0" y="-28575"/>
              <a:ext cx="812800" cy="841375"/>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36" name="Google Shape;136;p2"/>
          <p:cNvSpPr txBox="1"/>
          <p:nvPr/>
        </p:nvSpPr>
        <p:spPr>
          <a:xfrm>
            <a:off x="15260020" y="7004089"/>
            <a:ext cx="1371191" cy="530225"/>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3999">
                <a:solidFill>
                  <a:srgbClr val="FFFFFF"/>
                </a:solidFill>
                <a:latin typeface="Open Sans"/>
                <a:ea typeface="Open Sans"/>
                <a:cs typeface="Open Sans"/>
                <a:sym typeface="Open Sans"/>
              </a:rPr>
              <a:t>05.</a:t>
            </a:r>
            <a:endParaRPr/>
          </a:p>
        </p:txBody>
      </p:sp>
      <p:sp>
        <p:nvSpPr>
          <p:cNvPr id="137" name="Google Shape;137;p2"/>
          <p:cNvSpPr txBox="1"/>
          <p:nvPr/>
        </p:nvSpPr>
        <p:spPr>
          <a:xfrm>
            <a:off x="13843782" y="7845624"/>
            <a:ext cx="4122215" cy="474361"/>
          </a:xfrm>
          <a:prstGeom prst="rect">
            <a:avLst/>
          </a:prstGeom>
          <a:noFill/>
          <a:ln>
            <a:noFill/>
          </a:ln>
        </p:spPr>
        <p:txBody>
          <a:bodyPr anchorCtr="0" anchor="t" bIns="0" lIns="0" spcFirstLastPara="1" rIns="0" wrap="square" tIns="0">
            <a:spAutoFit/>
          </a:bodyPr>
          <a:lstStyle/>
          <a:p>
            <a:pPr indent="0" lvl="0" marL="0" marR="0" rtl="0" algn="ctr">
              <a:lnSpc>
                <a:spcPct val="132169"/>
              </a:lnSpc>
              <a:spcBef>
                <a:spcPts val="0"/>
              </a:spcBef>
              <a:spcAft>
                <a:spcPts val="0"/>
              </a:spcAft>
              <a:buNone/>
            </a:pPr>
            <a:r>
              <a:rPr lang="en-US" sz="2950">
                <a:solidFill>
                  <a:srgbClr val="000000"/>
                </a:solidFill>
                <a:latin typeface="Open Sans"/>
                <a:ea typeface="Open Sans"/>
                <a:cs typeface="Open Sans"/>
                <a:sym typeface="Open Sans"/>
              </a:rPr>
              <a:t>Conclusions</a:t>
            </a:r>
            <a:endParaRPr/>
          </a:p>
        </p:txBody>
      </p:sp>
      <p:sp>
        <p:nvSpPr>
          <p:cNvPr id="138" name="Google Shape;138;p2"/>
          <p:cNvSpPr txBox="1"/>
          <p:nvPr/>
        </p:nvSpPr>
        <p:spPr>
          <a:xfrm>
            <a:off x="7772399" y="4914899"/>
            <a:ext cx="2743199" cy="4571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 name="Google Shape;139;p2"/>
          <p:cNvSpPr txBox="1"/>
          <p:nvPr/>
        </p:nvSpPr>
        <p:spPr>
          <a:xfrm>
            <a:off x="7772400" y="4914899"/>
            <a:ext cx="2743199" cy="4571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 name="Google Shape;140;p2"/>
          <p:cNvSpPr txBox="1"/>
          <p:nvPr/>
        </p:nvSpPr>
        <p:spPr>
          <a:xfrm>
            <a:off x="7915275" y="5057774"/>
            <a:ext cx="2743199" cy="4571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 name="Google Shape;141;p2"/>
          <p:cNvSpPr txBox="1"/>
          <p:nvPr/>
        </p:nvSpPr>
        <p:spPr>
          <a:xfrm>
            <a:off x="8058149" y="5200649"/>
            <a:ext cx="2743199" cy="4571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 name="Google Shape;142;p2"/>
          <p:cNvSpPr txBox="1"/>
          <p:nvPr/>
        </p:nvSpPr>
        <p:spPr>
          <a:xfrm>
            <a:off x="8201024" y="5343524"/>
            <a:ext cx="2743199" cy="4571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2" name="Shape 312"/>
        <p:cNvGrpSpPr/>
        <p:nvPr/>
      </p:nvGrpSpPr>
      <p:grpSpPr>
        <a:xfrm>
          <a:off x="0" y="0"/>
          <a:ext cx="0" cy="0"/>
          <a:chOff x="0" y="0"/>
          <a:chExt cx="0" cy="0"/>
        </a:xfrm>
      </p:grpSpPr>
      <p:sp>
        <p:nvSpPr>
          <p:cNvPr id="313" name="Google Shape;313;p16"/>
          <p:cNvSpPr txBox="1"/>
          <p:nvPr/>
        </p:nvSpPr>
        <p:spPr>
          <a:xfrm>
            <a:off x="1028700" y="925185"/>
            <a:ext cx="12322800" cy="1039002"/>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000000"/>
                </a:solidFill>
                <a:latin typeface="Open Sans"/>
                <a:ea typeface="Open Sans"/>
                <a:cs typeface="Open Sans"/>
                <a:sym typeface="Open Sans"/>
              </a:rPr>
              <a:t>KẾT QUẢ THỰC NGHIỆM</a:t>
            </a:r>
            <a:endParaRPr sz="1800">
              <a:solidFill>
                <a:schemeClr val="dk1"/>
              </a:solidFill>
              <a:latin typeface="Calibri"/>
              <a:ea typeface="Calibri"/>
              <a:cs typeface="Calibri"/>
              <a:sym typeface="Calibri"/>
            </a:endParaRPr>
          </a:p>
        </p:txBody>
      </p:sp>
      <p:cxnSp>
        <p:nvCxnSpPr>
          <p:cNvPr id="314" name="Google Shape;314;p16"/>
          <p:cNvCxnSpPr/>
          <p:nvPr/>
        </p:nvCxnSpPr>
        <p:spPr>
          <a:xfrm>
            <a:off x="5462713" y="13629639"/>
            <a:ext cx="7179693" cy="0"/>
          </a:xfrm>
          <a:prstGeom prst="straightConnector1">
            <a:avLst/>
          </a:prstGeom>
          <a:noFill/>
          <a:ln cap="flat" cmpd="sng" w="19050">
            <a:solidFill>
              <a:srgbClr val="4843DF"/>
            </a:solidFill>
            <a:prstDash val="solid"/>
            <a:round/>
            <a:headEnd len="sm" w="sm" type="none"/>
            <a:tailEnd len="sm" w="sm" type="none"/>
          </a:ln>
        </p:spPr>
      </p:cxnSp>
      <p:sp>
        <p:nvSpPr>
          <p:cNvPr id="315" name="Google Shape;315;p16"/>
          <p:cNvSpPr txBox="1"/>
          <p:nvPr/>
        </p:nvSpPr>
        <p:spPr>
          <a:xfrm>
            <a:off x="2098216" y="3404575"/>
            <a:ext cx="10183768" cy="437299"/>
          </a:xfrm>
          <a:prstGeom prst="rect">
            <a:avLst/>
          </a:prstGeom>
          <a:noFill/>
          <a:ln>
            <a:noFill/>
          </a:ln>
        </p:spPr>
        <p:txBody>
          <a:bodyPr anchorCtr="0" anchor="t" bIns="0" lIns="0" spcFirstLastPara="1" rIns="0" wrap="square" tIns="0">
            <a:spAutoFit/>
          </a:bodyPr>
          <a:lstStyle/>
          <a:p>
            <a:pPr indent="0" lvl="0" marL="0" marR="0" rtl="0" algn="l">
              <a:lnSpc>
                <a:spcPct val="132327"/>
              </a:lnSpc>
              <a:spcBef>
                <a:spcPts val="0"/>
              </a:spcBef>
              <a:spcAft>
                <a:spcPts val="0"/>
              </a:spcAft>
              <a:buNone/>
            </a:pPr>
            <a:r>
              <a:t/>
            </a:r>
            <a:endParaRPr sz="2750">
              <a:solidFill>
                <a:srgbClr val="000000"/>
              </a:solidFill>
              <a:latin typeface="Open Sans"/>
              <a:ea typeface="Open Sans"/>
              <a:cs typeface="Open Sans"/>
              <a:sym typeface="Open Sans"/>
            </a:endParaRPr>
          </a:p>
        </p:txBody>
      </p:sp>
      <p:pic>
        <p:nvPicPr>
          <p:cNvPr id="316" name="Google Shape;316;p16"/>
          <p:cNvPicPr preferRelativeResize="0"/>
          <p:nvPr/>
        </p:nvPicPr>
        <p:blipFill rotWithShape="1">
          <a:blip r:embed="rId3">
            <a:alphaModFix/>
          </a:blip>
          <a:srcRect b="0" l="0" r="0" t="0"/>
          <a:stretch/>
        </p:blipFill>
        <p:spPr>
          <a:xfrm>
            <a:off x="9781456" y="2249939"/>
            <a:ext cx="8093189" cy="6654214"/>
          </a:xfrm>
          <a:prstGeom prst="rect">
            <a:avLst/>
          </a:prstGeom>
          <a:noFill/>
          <a:ln>
            <a:noFill/>
          </a:ln>
        </p:spPr>
      </p:pic>
      <p:pic>
        <p:nvPicPr>
          <p:cNvPr id="317" name="Google Shape;317;p16"/>
          <p:cNvPicPr preferRelativeResize="0"/>
          <p:nvPr/>
        </p:nvPicPr>
        <p:blipFill rotWithShape="1">
          <a:blip r:embed="rId4">
            <a:alphaModFix/>
          </a:blip>
          <a:srcRect b="0" l="0" r="0" t="0"/>
          <a:stretch/>
        </p:blipFill>
        <p:spPr>
          <a:xfrm>
            <a:off x="751757" y="2249938"/>
            <a:ext cx="7740546" cy="6654215"/>
          </a:xfrm>
          <a:prstGeom prst="rect">
            <a:avLst/>
          </a:prstGeom>
          <a:noFill/>
          <a:ln>
            <a:noFill/>
          </a:ln>
        </p:spPr>
      </p:pic>
      <p:sp>
        <p:nvSpPr>
          <p:cNvPr id="318" name="Google Shape;318;p16"/>
          <p:cNvSpPr txBox="1"/>
          <p:nvPr/>
        </p:nvSpPr>
        <p:spPr>
          <a:xfrm>
            <a:off x="2478436" y="9272790"/>
            <a:ext cx="4287187" cy="43088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2800">
                <a:solidFill>
                  <a:schemeClr val="dk1"/>
                </a:solidFill>
                <a:latin typeface="Times New Roman"/>
                <a:ea typeface="Times New Roman"/>
                <a:cs typeface="Times New Roman"/>
                <a:sym typeface="Times New Roman"/>
              </a:rPr>
              <a:t>TRƯỚC KHI TURNING</a:t>
            </a:r>
            <a:endParaRPr b="1" sz="2800">
              <a:solidFill>
                <a:schemeClr val="dk1"/>
              </a:solidFill>
              <a:latin typeface="Times New Roman"/>
              <a:ea typeface="Times New Roman"/>
              <a:cs typeface="Times New Roman"/>
              <a:sym typeface="Times New Roman"/>
            </a:endParaRPr>
          </a:p>
        </p:txBody>
      </p:sp>
      <p:sp>
        <p:nvSpPr>
          <p:cNvPr id="319" name="Google Shape;319;p16"/>
          <p:cNvSpPr txBox="1"/>
          <p:nvPr/>
        </p:nvSpPr>
        <p:spPr>
          <a:xfrm>
            <a:off x="11684456" y="9279827"/>
            <a:ext cx="4287187" cy="43088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2800">
                <a:solidFill>
                  <a:schemeClr val="dk1"/>
                </a:solidFill>
                <a:latin typeface="Times New Roman"/>
                <a:ea typeface="Times New Roman"/>
                <a:cs typeface="Times New Roman"/>
                <a:sym typeface="Times New Roman"/>
              </a:rPr>
              <a:t>SAU KHI TURNING</a:t>
            </a:r>
            <a:endParaRPr b="1" sz="2800">
              <a:solidFill>
                <a:schemeClr val="dk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43DF"/>
        </a:solidFill>
      </p:bgPr>
    </p:bg>
    <p:spTree>
      <p:nvGrpSpPr>
        <p:cNvPr id="323" name="Shape 323"/>
        <p:cNvGrpSpPr/>
        <p:nvPr/>
      </p:nvGrpSpPr>
      <p:grpSpPr>
        <a:xfrm>
          <a:off x="0" y="0"/>
          <a:ext cx="0" cy="0"/>
          <a:chOff x="0" y="0"/>
          <a:chExt cx="0" cy="0"/>
        </a:xfrm>
      </p:grpSpPr>
      <p:sp>
        <p:nvSpPr>
          <p:cNvPr id="324" name="Google Shape;324;p17"/>
          <p:cNvSpPr/>
          <p:nvPr/>
        </p:nvSpPr>
        <p:spPr>
          <a:xfrm rot="-3012077">
            <a:off x="8675677" y="-8192545"/>
            <a:ext cx="14943276" cy="11798962"/>
          </a:xfrm>
          <a:custGeom>
            <a:rect b="b" l="l" r="r" t="t"/>
            <a:pathLst>
              <a:path extrusionOk="0" h="11798962" w="14943276">
                <a:moveTo>
                  <a:pt x="0" y="0"/>
                </a:moveTo>
                <a:lnTo>
                  <a:pt x="14943276" y="0"/>
                </a:lnTo>
                <a:lnTo>
                  <a:pt x="14943276" y="11798962"/>
                </a:lnTo>
                <a:lnTo>
                  <a:pt x="0" y="11798962"/>
                </a:lnTo>
                <a:lnTo>
                  <a:pt x="0" y="0"/>
                </a:lnTo>
                <a:close/>
              </a:path>
            </a:pathLst>
          </a:custGeom>
          <a:blipFill rotWithShape="1">
            <a:blip r:embed="rId3">
              <a:alphaModFix/>
            </a:blip>
            <a:stretch>
              <a:fillRect b="0" l="0" r="0" t="0"/>
            </a:stretch>
          </a:blipFill>
          <a:ln>
            <a:noFill/>
          </a:ln>
        </p:spPr>
      </p:sp>
      <p:sp>
        <p:nvSpPr>
          <p:cNvPr id="325" name="Google Shape;325;p17"/>
          <p:cNvSpPr/>
          <p:nvPr/>
        </p:nvSpPr>
        <p:spPr>
          <a:xfrm>
            <a:off x="9970184" y="6393000"/>
            <a:ext cx="14578232" cy="11510729"/>
          </a:xfrm>
          <a:custGeom>
            <a:rect b="b" l="l" r="r" t="t"/>
            <a:pathLst>
              <a:path extrusionOk="0" h="11510729" w="14578232">
                <a:moveTo>
                  <a:pt x="0" y="0"/>
                </a:moveTo>
                <a:lnTo>
                  <a:pt x="14578232" y="0"/>
                </a:lnTo>
                <a:lnTo>
                  <a:pt x="14578232" y="11510729"/>
                </a:lnTo>
                <a:lnTo>
                  <a:pt x="0" y="11510729"/>
                </a:lnTo>
                <a:lnTo>
                  <a:pt x="0" y="0"/>
                </a:lnTo>
                <a:close/>
              </a:path>
            </a:pathLst>
          </a:custGeom>
          <a:blipFill rotWithShape="1">
            <a:blip r:embed="rId4">
              <a:alphaModFix/>
            </a:blip>
            <a:stretch>
              <a:fillRect b="0" l="0" r="0" t="0"/>
            </a:stretch>
          </a:blipFill>
          <a:ln>
            <a:noFill/>
          </a:ln>
        </p:spPr>
      </p:sp>
      <p:sp>
        <p:nvSpPr>
          <p:cNvPr id="326" name="Google Shape;326;p17"/>
          <p:cNvSpPr txBox="1"/>
          <p:nvPr/>
        </p:nvSpPr>
        <p:spPr>
          <a:xfrm>
            <a:off x="2607827" y="1610439"/>
            <a:ext cx="13091160" cy="1677575"/>
          </a:xfrm>
          <a:prstGeom prst="rect">
            <a:avLst/>
          </a:prstGeom>
          <a:noFill/>
          <a:ln>
            <a:noFill/>
          </a:ln>
        </p:spPr>
        <p:txBody>
          <a:bodyPr anchorCtr="0" anchor="t" bIns="0" lIns="0" spcFirstLastPara="1" rIns="0" wrap="square" tIns="0">
            <a:spAutoFit/>
          </a:bodyPr>
          <a:lstStyle/>
          <a:p>
            <a:pPr indent="0" lvl="0" marL="0" marR="0" rtl="0" algn="l">
              <a:lnSpc>
                <a:spcPct val="140004"/>
              </a:lnSpc>
              <a:spcBef>
                <a:spcPts val="0"/>
              </a:spcBef>
              <a:spcAft>
                <a:spcPts val="0"/>
              </a:spcAft>
              <a:buNone/>
            </a:pPr>
            <a:r>
              <a:rPr b="1" lang="en-US" sz="9999">
                <a:solidFill>
                  <a:srgbClr val="FFFFFF"/>
                </a:solidFill>
                <a:latin typeface="Open Sans"/>
                <a:ea typeface="Open Sans"/>
                <a:cs typeface="Open Sans"/>
                <a:sym typeface="Open Sans"/>
              </a:rPr>
              <a:t>HƯỚNG PHÁT TRIỂN</a:t>
            </a:r>
            <a:endParaRPr/>
          </a:p>
        </p:txBody>
      </p:sp>
      <p:sp>
        <p:nvSpPr>
          <p:cNvPr id="327" name="Google Shape;327;p17"/>
          <p:cNvSpPr txBox="1"/>
          <p:nvPr/>
        </p:nvSpPr>
        <p:spPr>
          <a:xfrm>
            <a:off x="3842675" y="4277050"/>
            <a:ext cx="11483100" cy="2693700"/>
          </a:xfrm>
          <a:prstGeom prst="rect">
            <a:avLst/>
          </a:prstGeom>
          <a:noFill/>
          <a:ln>
            <a:noFill/>
          </a:ln>
        </p:spPr>
        <p:txBody>
          <a:bodyPr anchorCtr="0" anchor="t" bIns="0" lIns="0" spcFirstLastPara="1" rIns="0" wrap="square" tIns="0">
            <a:spAutoFit/>
          </a:bodyPr>
          <a:lstStyle/>
          <a:p>
            <a:pPr indent="-558800" lvl="0" marL="514350" marR="0" rtl="0" algn="l">
              <a:lnSpc>
                <a:spcPct val="100000"/>
              </a:lnSpc>
              <a:spcBef>
                <a:spcPts val="0"/>
              </a:spcBef>
              <a:spcAft>
                <a:spcPts val="0"/>
              </a:spcAft>
              <a:buClr>
                <a:schemeClr val="lt1"/>
              </a:buClr>
              <a:buSzPts val="3500"/>
              <a:buFont typeface="Times New Roman"/>
              <a:buAutoNum type="arabicPeriod"/>
            </a:pPr>
            <a:r>
              <a:rPr b="1" lang="en-US" sz="3500">
                <a:solidFill>
                  <a:schemeClr val="lt1"/>
                </a:solidFill>
                <a:latin typeface="Times New Roman"/>
                <a:ea typeface="Times New Roman"/>
                <a:cs typeface="Times New Roman"/>
                <a:sym typeface="Times New Roman"/>
              </a:rPr>
              <a:t>Tích hợp thêm yếu tố và nguồn dữ liệu đa dạng.</a:t>
            </a:r>
            <a:endParaRPr b="1" sz="3500">
              <a:solidFill>
                <a:schemeClr val="lt1"/>
              </a:solidFill>
              <a:latin typeface="Times New Roman"/>
              <a:ea typeface="Times New Roman"/>
              <a:cs typeface="Times New Roman"/>
              <a:sym typeface="Times New Roman"/>
            </a:endParaRPr>
          </a:p>
          <a:p>
            <a:pPr indent="-558800" lvl="0" marL="514350" marR="0" rtl="0" algn="l">
              <a:lnSpc>
                <a:spcPct val="100000"/>
              </a:lnSpc>
              <a:spcBef>
                <a:spcPts val="0"/>
              </a:spcBef>
              <a:spcAft>
                <a:spcPts val="0"/>
              </a:spcAft>
              <a:buClr>
                <a:schemeClr val="lt1"/>
              </a:buClr>
              <a:buSzPts val="3500"/>
              <a:buFont typeface="Times New Roman"/>
              <a:buAutoNum type="arabicPeriod"/>
            </a:pPr>
            <a:r>
              <a:rPr b="1" lang="en-US" sz="3500">
                <a:solidFill>
                  <a:schemeClr val="lt1"/>
                </a:solidFill>
                <a:latin typeface="Times New Roman"/>
                <a:ea typeface="Times New Roman"/>
                <a:cs typeface="Times New Roman"/>
                <a:sym typeface="Times New Roman"/>
              </a:rPr>
              <a:t>Khám phá các kỹ thuật học máy mới và tiên tiến.</a:t>
            </a:r>
            <a:endParaRPr b="1" sz="3500">
              <a:solidFill>
                <a:schemeClr val="lt1"/>
              </a:solidFill>
              <a:latin typeface="Times New Roman"/>
              <a:ea typeface="Times New Roman"/>
              <a:cs typeface="Times New Roman"/>
              <a:sym typeface="Times New Roman"/>
            </a:endParaRPr>
          </a:p>
          <a:p>
            <a:pPr indent="-558800" lvl="0" marL="514350" marR="0" rtl="0" algn="l">
              <a:lnSpc>
                <a:spcPct val="100000"/>
              </a:lnSpc>
              <a:spcBef>
                <a:spcPts val="0"/>
              </a:spcBef>
              <a:spcAft>
                <a:spcPts val="0"/>
              </a:spcAft>
              <a:buClr>
                <a:schemeClr val="lt1"/>
              </a:buClr>
              <a:buSzPts val="3500"/>
              <a:buFont typeface="Times New Roman"/>
              <a:buAutoNum type="arabicPeriod"/>
            </a:pPr>
            <a:r>
              <a:rPr b="1" lang="en-US" sz="3500">
                <a:solidFill>
                  <a:schemeClr val="lt1"/>
                </a:solidFill>
                <a:latin typeface="Times New Roman"/>
                <a:ea typeface="Times New Roman"/>
                <a:cs typeface="Times New Roman"/>
                <a:sym typeface="Times New Roman"/>
              </a:rPr>
              <a:t>Tối ưu hóa và cập nhật mô hình dựa trên phản hồi thực tế.</a:t>
            </a:r>
            <a:endParaRPr b="1" sz="3500">
              <a:solidFill>
                <a:schemeClr val="lt1"/>
              </a:solidFill>
              <a:latin typeface="Times New Roman"/>
              <a:ea typeface="Times New Roman"/>
              <a:cs typeface="Times New Roman"/>
              <a:sym typeface="Times New Roman"/>
            </a:endParaRPr>
          </a:p>
          <a:p>
            <a:pPr indent="-558800" lvl="0" marL="514350" marR="0" rtl="0" algn="l">
              <a:lnSpc>
                <a:spcPct val="100000"/>
              </a:lnSpc>
              <a:spcBef>
                <a:spcPts val="0"/>
              </a:spcBef>
              <a:spcAft>
                <a:spcPts val="0"/>
              </a:spcAft>
              <a:buClr>
                <a:schemeClr val="lt1"/>
              </a:buClr>
              <a:buSzPts val="3500"/>
              <a:buFont typeface="Times New Roman"/>
              <a:buAutoNum type="arabicPeriod"/>
            </a:pPr>
            <a:r>
              <a:rPr b="1" lang="en-US" sz="3500">
                <a:solidFill>
                  <a:schemeClr val="lt1"/>
                </a:solidFill>
                <a:latin typeface="Times New Roman"/>
                <a:ea typeface="Times New Roman"/>
                <a:cs typeface="Times New Roman"/>
                <a:sym typeface="Times New Roman"/>
              </a:rPr>
              <a:t>Phát triển giao diện người dùng trực quan.</a:t>
            </a:r>
            <a:endParaRPr sz="2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43DF"/>
        </a:solidFill>
      </p:bgPr>
    </p:bg>
    <p:spTree>
      <p:nvGrpSpPr>
        <p:cNvPr id="331" name="Shape 331"/>
        <p:cNvGrpSpPr/>
        <p:nvPr/>
      </p:nvGrpSpPr>
      <p:grpSpPr>
        <a:xfrm>
          <a:off x="0" y="0"/>
          <a:ext cx="0" cy="0"/>
          <a:chOff x="0" y="0"/>
          <a:chExt cx="0" cy="0"/>
        </a:xfrm>
      </p:grpSpPr>
      <p:sp>
        <p:nvSpPr>
          <p:cNvPr id="332" name="Google Shape;332;p18"/>
          <p:cNvSpPr/>
          <p:nvPr/>
        </p:nvSpPr>
        <p:spPr>
          <a:xfrm rot="-3012077">
            <a:off x="8675677" y="-8192545"/>
            <a:ext cx="14943276" cy="11798962"/>
          </a:xfrm>
          <a:custGeom>
            <a:rect b="b" l="l" r="r" t="t"/>
            <a:pathLst>
              <a:path extrusionOk="0" h="11798962" w="14943276">
                <a:moveTo>
                  <a:pt x="0" y="0"/>
                </a:moveTo>
                <a:lnTo>
                  <a:pt x="14943276" y="0"/>
                </a:lnTo>
                <a:lnTo>
                  <a:pt x="14943276" y="11798962"/>
                </a:lnTo>
                <a:lnTo>
                  <a:pt x="0" y="11798962"/>
                </a:lnTo>
                <a:lnTo>
                  <a:pt x="0" y="0"/>
                </a:lnTo>
                <a:close/>
              </a:path>
            </a:pathLst>
          </a:custGeom>
          <a:blipFill rotWithShape="1">
            <a:blip r:embed="rId3">
              <a:alphaModFix/>
            </a:blip>
            <a:stretch>
              <a:fillRect b="0" l="0" r="0" t="0"/>
            </a:stretch>
          </a:blipFill>
          <a:ln>
            <a:noFill/>
          </a:ln>
        </p:spPr>
      </p:sp>
      <p:sp>
        <p:nvSpPr>
          <p:cNvPr id="333" name="Google Shape;333;p18"/>
          <p:cNvSpPr/>
          <p:nvPr/>
        </p:nvSpPr>
        <p:spPr>
          <a:xfrm>
            <a:off x="9970184" y="6393000"/>
            <a:ext cx="14578232" cy="11510729"/>
          </a:xfrm>
          <a:custGeom>
            <a:rect b="b" l="l" r="r" t="t"/>
            <a:pathLst>
              <a:path extrusionOk="0" h="11510729" w="14578232">
                <a:moveTo>
                  <a:pt x="0" y="0"/>
                </a:moveTo>
                <a:lnTo>
                  <a:pt x="14578232" y="0"/>
                </a:lnTo>
                <a:lnTo>
                  <a:pt x="14578232" y="11510729"/>
                </a:lnTo>
                <a:lnTo>
                  <a:pt x="0" y="11510729"/>
                </a:lnTo>
                <a:lnTo>
                  <a:pt x="0" y="0"/>
                </a:lnTo>
                <a:close/>
              </a:path>
            </a:pathLst>
          </a:custGeom>
          <a:blipFill rotWithShape="1">
            <a:blip r:embed="rId4">
              <a:alphaModFix/>
            </a:blip>
            <a:stretch>
              <a:fillRect b="0" l="0" r="0" t="0"/>
            </a:stretch>
          </a:blipFill>
          <a:ln>
            <a:noFill/>
          </a:ln>
        </p:spPr>
      </p:sp>
      <p:sp>
        <p:nvSpPr>
          <p:cNvPr id="334" name="Google Shape;334;p18"/>
          <p:cNvSpPr/>
          <p:nvPr/>
        </p:nvSpPr>
        <p:spPr>
          <a:xfrm rot="-3012077">
            <a:off x="-3130676" y="2101780"/>
            <a:ext cx="12355799" cy="9755933"/>
          </a:xfrm>
          <a:custGeom>
            <a:rect b="b" l="l" r="r" t="t"/>
            <a:pathLst>
              <a:path extrusionOk="0" h="9755933" w="12355799">
                <a:moveTo>
                  <a:pt x="0" y="0"/>
                </a:moveTo>
                <a:lnTo>
                  <a:pt x="12355800" y="0"/>
                </a:lnTo>
                <a:lnTo>
                  <a:pt x="12355800" y="9755933"/>
                </a:lnTo>
                <a:lnTo>
                  <a:pt x="0" y="9755933"/>
                </a:lnTo>
                <a:lnTo>
                  <a:pt x="0" y="0"/>
                </a:lnTo>
                <a:close/>
              </a:path>
            </a:pathLst>
          </a:custGeom>
          <a:blipFill rotWithShape="1">
            <a:blip r:embed="rId5">
              <a:alphaModFix/>
            </a:blip>
            <a:stretch>
              <a:fillRect b="0" l="0" r="0" t="0"/>
            </a:stretch>
          </a:blipFill>
          <a:ln>
            <a:noFill/>
          </a:ln>
        </p:spPr>
      </p:sp>
      <p:sp>
        <p:nvSpPr>
          <p:cNvPr id="335" name="Google Shape;335;p18"/>
          <p:cNvSpPr txBox="1"/>
          <p:nvPr/>
        </p:nvSpPr>
        <p:spPr>
          <a:xfrm>
            <a:off x="5695704" y="4295467"/>
            <a:ext cx="12016652" cy="1708156"/>
          </a:xfrm>
          <a:prstGeom prst="rect">
            <a:avLst/>
          </a:prstGeom>
          <a:noFill/>
          <a:ln>
            <a:noFill/>
          </a:ln>
        </p:spPr>
        <p:txBody>
          <a:bodyPr anchorCtr="0" anchor="t" bIns="0" lIns="0" spcFirstLastPara="1" rIns="0" wrap="square" tIns="0">
            <a:spAutoFit/>
          </a:bodyPr>
          <a:lstStyle/>
          <a:p>
            <a:pPr indent="0" lvl="0" marL="0" marR="0" rtl="0" algn="l">
              <a:lnSpc>
                <a:spcPct val="140004"/>
              </a:lnSpc>
              <a:spcBef>
                <a:spcPts val="0"/>
              </a:spcBef>
              <a:spcAft>
                <a:spcPts val="0"/>
              </a:spcAft>
              <a:buNone/>
            </a:pPr>
            <a:r>
              <a:rPr b="1" lang="en-US" sz="9999">
                <a:solidFill>
                  <a:srgbClr val="FFFFFF"/>
                </a:solidFill>
                <a:latin typeface="Open Sans"/>
                <a:ea typeface="Open Sans"/>
                <a:cs typeface="Open Sans"/>
                <a:sym typeface="Open Sans"/>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43DF"/>
        </a:solidFill>
      </p:bgPr>
    </p:bg>
    <p:spTree>
      <p:nvGrpSpPr>
        <p:cNvPr id="146" name="Shape 146"/>
        <p:cNvGrpSpPr/>
        <p:nvPr/>
      </p:nvGrpSpPr>
      <p:grpSpPr>
        <a:xfrm>
          <a:off x="0" y="0"/>
          <a:ext cx="0" cy="0"/>
          <a:chOff x="0" y="0"/>
          <a:chExt cx="0" cy="0"/>
        </a:xfrm>
      </p:grpSpPr>
      <p:sp>
        <p:nvSpPr>
          <p:cNvPr id="147" name="Google Shape;147;p3"/>
          <p:cNvSpPr/>
          <p:nvPr/>
        </p:nvSpPr>
        <p:spPr>
          <a:xfrm rot="-3012077">
            <a:off x="8454505" y="-3029881"/>
            <a:ext cx="12355799" cy="9755933"/>
          </a:xfrm>
          <a:custGeom>
            <a:rect b="b" l="l" r="r" t="t"/>
            <a:pathLst>
              <a:path extrusionOk="0" h="9755933" w="12355799">
                <a:moveTo>
                  <a:pt x="0" y="0"/>
                </a:moveTo>
                <a:lnTo>
                  <a:pt x="12355799" y="0"/>
                </a:lnTo>
                <a:lnTo>
                  <a:pt x="12355799" y="9755933"/>
                </a:lnTo>
                <a:lnTo>
                  <a:pt x="0" y="9755933"/>
                </a:lnTo>
                <a:lnTo>
                  <a:pt x="0" y="0"/>
                </a:lnTo>
                <a:close/>
              </a:path>
            </a:pathLst>
          </a:custGeom>
          <a:blipFill rotWithShape="1">
            <a:blip r:embed="rId3">
              <a:alphaModFix/>
            </a:blip>
            <a:stretch>
              <a:fillRect b="0" l="0" r="0" t="0"/>
            </a:stretch>
          </a:blipFill>
          <a:ln>
            <a:noFill/>
          </a:ln>
        </p:spPr>
      </p:sp>
      <p:sp>
        <p:nvSpPr>
          <p:cNvPr id="148" name="Google Shape;148;p3"/>
          <p:cNvSpPr/>
          <p:nvPr/>
        </p:nvSpPr>
        <p:spPr>
          <a:xfrm rot="-3012077">
            <a:off x="-4517324" y="1149019"/>
            <a:ext cx="14943276" cy="11798962"/>
          </a:xfrm>
          <a:custGeom>
            <a:rect b="b" l="l" r="r" t="t"/>
            <a:pathLst>
              <a:path extrusionOk="0" h="11798962" w="14943276">
                <a:moveTo>
                  <a:pt x="0" y="0"/>
                </a:moveTo>
                <a:lnTo>
                  <a:pt x="14943276" y="0"/>
                </a:lnTo>
                <a:lnTo>
                  <a:pt x="14943276" y="11798962"/>
                </a:lnTo>
                <a:lnTo>
                  <a:pt x="0" y="11798962"/>
                </a:lnTo>
                <a:lnTo>
                  <a:pt x="0" y="0"/>
                </a:lnTo>
                <a:close/>
              </a:path>
            </a:pathLst>
          </a:custGeom>
          <a:blipFill rotWithShape="1">
            <a:blip r:embed="rId4">
              <a:alphaModFix amt="31999"/>
            </a:blip>
            <a:stretch>
              <a:fillRect b="0" l="0" r="0" t="0"/>
            </a:stretch>
          </a:blipFill>
          <a:ln>
            <a:noFill/>
          </a:ln>
        </p:spPr>
      </p:sp>
      <p:sp>
        <p:nvSpPr>
          <p:cNvPr id="149" name="Google Shape;149;p3"/>
          <p:cNvSpPr txBox="1"/>
          <p:nvPr/>
        </p:nvSpPr>
        <p:spPr>
          <a:xfrm>
            <a:off x="5092700" y="4444993"/>
            <a:ext cx="8107274" cy="106045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FFFFFF"/>
                </a:solidFill>
                <a:latin typeface="Open Sans"/>
                <a:ea typeface="Open Sans"/>
                <a:cs typeface="Open Sans"/>
                <a:sym typeface="Open Sans"/>
              </a:rPr>
              <a:t>GIỚI THIỆU</a:t>
            </a:r>
            <a:endParaRPr/>
          </a:p>
        </p:txBody>
      </p:sp>
      <p:sp>
        <p:nvSpPr>
          <p:cNvPr id="150" name="Google Shape;150;p3"/>
          <p:cNvSpPr txBox="1"/>
          <p:nvPr/>
        </p:nvSpPr>
        <p:spPr>
          <a:xfrm>
            <a:off x="619711" y="2850623"/>
            <a:ext cx="3086100" cy="3194596"/>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sp>
        <p:nvSpPr>
          <p:cNvPr id="151" name="Google Shape;151;p3"/>
          <p:cNvSpPr/>
          <p:nvPr/>
        </p:nvSpPr>
        <p:spPr>
          <a:xfrm>
            <a:off x="1645436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4"/>
          <p:cNvSpPr txBox="1"/>
          <p:nvPr/>
        </p:nvSpPr>
        <p:spPr>
          <a:xfrm>
            <a:off x="1028700" y="848674"/>
            <a:ext cx="10362382" cy="106045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000000"/>
                </a:solidFill>
                <a:latin typeface="Open Sans"/>
                <a:ea typeface="Open Sans"/>
                <a:cs typeface="Open Sans"/>
                <a:sym typeface="Open Sans"/>
              </a:rPr>
              <a:t>Introduction</a:t>
            </a:r>
            <a:endParaRPr/>
          </a:p>
        </p:txBody>
      </p:sp>
      <p:grpSp>
        <p:nvGrpSpPr>
          <p:cNvPr id="158" name="Google Shape;158;p4"/>
          <p:cNvGrpSpPr/>
          <p:nvPr/>
        </p:nvGrpSpPr>
        <p:grpSpPr>
          <a:xfrm>
            <a:off x="1211925" y="3175251"/>
            <a:ext cx="8148132" cy="6498696"/>
            <a:chOff x="0" y="-28575"/>
            <a:chExt cx="2089104" cy="841375"/>
          </a:xfrm>
        </p:grpSpPr>
        <p:sp>
          <p:nvSpPr>
            <p:cNvPr id="159" name="Google Shape;159;p4"/>
            <p:cNvSpPr/>
            <p:nvPr/>
          </p:nvSpPr>
          <p:spPr>
            <a:xfrm>
              <a:off x="0" y="0"/>
              <a:ext cx="2089104" cy="750693"/>
            </a:xfrm>
            <a:custGeom>
              <a:rect b="b" l="l" r="r" t="t"/>
              <a:pathLst>
                <a:path extrusionOk="0" h="750693" w="2089104">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cap="flat" cmpd="sng" w="190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txBox="1"/>
            <p:nvPr/>
          </p:nvSpPr>
          <p:spPr>
            <a:xfrm>
              <a:off x="0" y="-28575"/>
              <a:ext cx="812800" cy="841375"/>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61" name="Google Shape;161;p4"/>
          <p:cNvGrpSpPr/>
          <p:nvPr/>
        </p:nvGrpSpPr>
        <p:grpSpPr>
          <a:xfrm>
            <a:off x="9510475" y="3175251"/>
            <a:ext cx="8372084" cy="6349184"/>
            <a:chOff x="0" y="-28575"/>
            <a:chExt cx="2089104" cy="841375"/>
          </a:xfrm>
        </p:grpSpPr>
        <p:sp>
          <p:nvSpPr>
            <p:cNvPr id="162" name="Google Shape;162;p4"/>
            <p:cNvSpPr/>
            <p:nvPr/>
          </p:nvSpPr>
          <p:spPr>
            <a:xfrm>
              <a:off x="0" y="0"/>
              <a:ext cx="2089104" cy="750693"/>
            </a:xfrm>
            <a:custGeom>
              <a:rect b="b" l="l" r="r" t="t"/>
              <a:pathLst>
                <a:path extrusionOk="0" h="750693" w="2089104">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cap="flat" cmpd="sng" w="190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txBox="1"/>
            <p:nvPr/>
          </p:nvSpPr>
          <p:spPr>
            <a:xfrm>
              <a:off x="0" y="-28575"/>
              <a:ext cx="812800" cy="841375"/>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64" name="Google Shape;164;p4"/>
          <p:cNvSpPr txBox="1"/>
          <p:nvPr/>
        </p:nvSpPr>
        <p:spPr>
          <a:xfrm>
            <a:off x="1952855" y="4314870"/>
            <a:ext cx="6450224" cy="432298"/>
          </a:xfrm>
          <a:prstGeom prst="rect">
            <a:avLst/>
          </a:prstGeom>
          <a:noFill/>
          <a:ln>
            <a:noFill/>
          </a:ln>
        </p:spPr>
        <p:txBody>
          <a:bodyPr anchorCtr="0" anchor="t" bIns="0" lIns="0" spcFirstLastPara="1" rIns="0" wrap="square" tIns="0">
            <a:spAutoFit/>
          </a:bodyPr>
          <a:lstStyle/>
          <a:p>
            <a:pPr indent="0" lvl="0" marL="0" marR="0" rtl="0" algn="l">
              <a:lnSpc>
                <a:spcPct val="139961"/>
              </a:lnSpc>
              <a:spcBef>
                <a:spcPts val="0"/>
              </a:spcBef>
              <a:spcAft>
                <a:spcPts val="0"/>
              </a:spcAft>
              <a:buNone/>
            </a:pPr>
            <a:r>
              <a:t/>
            </a:r>
            <a:endParaRPr sz="2600">
              <a:solidFill>
                <a:schemeClr val="dk1"/>
              </a:solidFill>
              <a:latin typeface="Open Sans"/>
              <a:ea typeface="Open Sans"/>
              <a:cs typeface="Open Sans"/>
              <a:sym typeface="Open Sans"/>
            </a:endParaRPr>
          </a:p>
        </p:txBody>
      </p:sp>
      <p:sp>
        <p:nvSpPr>
          <p:cNvPr id="165" name="Google Shape;165;p4"/>
          <p:cNvSpPr txBox="1"/>
          <p:nvPr/>
        </p:nvSpPr>
        <p:spPr>
          <a:xfrm>
            <a:off x="10251375" y="4369774"/>
            <a:ext cx="6450300" cy="3471600"/>
          </a:xfrm>
          <a:prstGeom prst="rect">
            <a:avLst/>
          </a:prstGeom>
          <a:noFill/>
          <a:ln>
            <a:noFill/>
          </a:ln>
        </p:spPr>
        <p:txBody>
          <a:bodyPr anchorCtr="0" anchor="t" bIns="0" lIns="0" spcFirstLastPara="1" rIns="0" wrap="square" tIns="0">
            <a:spAutoFit/>
          </a:bodyPr>
          <a:lstStyle/>
          <a:p>
            <a:pPr indent="-381000" lvl="0" marL="457200" rtl="0" algn="l">
              <a:lnSpc>
                <a:spcPct val="139961"/>
              </a:lnSpc>
              <a:spcBef>
                <a:spcPts val="0"/>
              </a:spcBef>
              <a:spcAft>
                <a:spcPts val="0"/>
              </a:spcAft>
              <a:buSzPts val="2400"/>
              <a:buChar char="•"/>
            </a:pPr>
            <a:r>
              <a:rPr lang="en-US" sz="2400">
                <a:latin typeface="Open Sans"/>
                <a:ea typeface="Open Sans"/>
                <a:cs typeface="Open Sans"/>
                <a:sym typeface="Open Sans"/>
              </a:rPr>
              <a:t>Hiểu cơ sở lý thuyết và ứng dụng các mô hình Linear Regression, KNN trong dự báo lũ lụt.</a:t>
            </a:r>
            <a:endParaRPr sz="2400">
              <a:latin typeface="Open Sans"/>
              <a:ea typeface="Open Sans"/>
              <a:cs typeface="Open Sans"/>
              <a:sym typeface="Open Sans"/>
            </a:endParaRPr>
          </a:p>
          <a:p>
            <a:pPr indent="-381000" lvl="0" marL="457200" rtl="0" algn="l">
              <a:lnSpc>
                <a:spcPct val="139961"/>
              </a:lnSpc>
              <a:spcBef>
                <a:spcPts val="0"/>
              </a:spcBef>
              <a:spcAft>
                <a:spcPts val="0"/>
              </a:spcAft>
              <a:buSzPts val="2400"/>
              <a:buChar char="•"/>
            </a:pPr>
            <a:r>
              <a:rPr lang="en-US" sz="2400">
                <a:latin typeface="Open Sans"/>
                <a:ea typeface="Open Sans"/>
                <a:cs typeface="Open Sans"/>
                <a:sym typeface="Open Sans"/>
              </a:rPr>
              <a:t>Đề xuất mô hình dự báo lũ lụt tối ưu, độ chính xác cao.</a:t>
            </a:r>
            <a:endParaRPr sz="2400">
              <a:latin typeface="Open Sans"/>
              <a:ea typeface="Open Sans"/>
              <a:cs typeface="Open Sans"/>
              <a:sym typeface="Open Sans"/>
            </a:endParaRPr>
          </a:p>
          <a:p>
            <a:pPr indent="-381000" lvl="0" marL="457200" rtl="0" algn="l">
              <a:lnSpc>
                <a:spcPct val="139961"/>
              </a:lnSpc>
              <a:spcBef>
                <a:spcPts val="0"/>
              </a:spcBef>
              <a:spcAft>
                <a:spcPts val="0"/>
              </a:spcAft>
              <a:buSzPts val="2400"/>
              <a:buChar char="•"/>
            </a:pPr>
            <a:r>
              <a:rPr lang="en-US" sz="2400">
                <a:latin typeface="Open Sans"/>
                <a:ea typeface="Open Sans"/>
                <a:cs typeface="Open Sans"/>
                <a:sym typeface="Open Sans"/>
              </a:rPr>
              <a:t>Đánh giá hiệu suất mô hình bằng RMSE và NSE.</a:t>
            </a:r>
            <a:endParaRPr sz="2400">
              <a:latin typeface="Open Sans"/>
              <a:ea typeface="Open Sans"/>
              <a:cs typeface="Open Sans"/>
              <a:sym typeface="Open Sans"/>
            </a:endParaRPr>
          </a:p>
        </p:txBody>
      </p:sp>
      <p:sp>
        <p:nvSpPr>
          <p:cNvPr id="166" name="Google Shape;166;p4"/>
          <p:cNvSpPr/>
          <p:nvPr/>
        </p:nvSpPr>
        <p:spPr>
          <a:xfrm>
            <a:off x="1952855" y="3616611"/>
            <a:ext cx="545980" cy="545980"/>
          </a:xfrm>
          <a:custGeom>
            <a:rect b="b" l="l" r="r" t="t"/>
            <a:pathLst>
              <a:path extrusionOk="0" h="545980" w="545980">
                <a:moveTo>
                  <a:pt x="0" y="0"/>
                </a:moveTo>
                <a:lnTo>
                  <a:pt x="545980" y="0"/>
                </a:lnTo>
                <a:lnTo>
                  <a:pt x="545980" y="545980"/>
                </a:lnTo>
                <a:lnTo>
                  <a:pt x="0" y="545980"/>
                </a:lnTo>
                <a:lnTo>
                  <a:pt x="0" y="0"/>
                </a:lnTo>
                <a:close/>
              </a:path>
            </a:pathLst>
          </a:custGeom>
          <a:blipFill rotWithShape="1">
            <a:blip r:embed="rId3">
              <a:alphaModFix/>
            </a:blip>
            <a:stretch>
              <a:fillRect b="0" l="0" r="0" t="0"/>
            </a:stretch>
          </a:blipFill>
          <a:ln>
            <a:noFill/>
          </a:ln>
        </p:spPr>
      </p:sp>
      <p:sp>
        <p:nvSpPr>
          <p:cNvPr id="167" name="Google Shape;167;p4"/>
          <p:cNvSpPr/>
          <p:nvPr/>
        </p:nvSpPr>
        <p:spPr>
          <a:xfrm>
            <a:off x="10251387" y="3616611"/>
            <a:ext cx="545980" cy="545980"/>
          </a:xfrm>
          <a:custGeom>
            <a:rect b="b" l="l" r="r" t="t"/>
            <a:pathLst>
              <a:path extrusionOk="0" h="545980" w="545980">
                <a:moveTo>
                  <a:pt x="0" y="0"/>
                </a:moveTo>
                <a:lnTo>
                  <a:pt x="545981" y="0"/>
                </a:lnTo>
                <a:lnTo>
                  <a:pt x="545981" y="545980"/>
                </a:lnTo>
                <a:lnTo>
                  <a:pt x="0" y="545980"/>
                </a:lnTo>
                <a:lnTo>
                  <a:pt x="0" y="0"/>
                </a:lnTo>
                <a:close/>
              </a:path>
            </a:pathLst>
          </a:custGeom>
          <a:blipFill rotWithShape="1">
            <a:blip r:embed="rId3">
              <a:alphaModFix/>
            </a:blip>
            <a:stretch>
              <a:fillRect b="0" l="0" r="0" t="0"/>
            </a:stretch>
          </a:blipFill>
          <a:ln>
            <a:noFill/>
          </a:ln>
        </p:spPr>
      </p:sp>
      <p:sp>
        <p:nvSpPr>
          <p:cNvPr id="168" name="Google Shape;168;p4"/>
          <p:cNvSpPr/>
          <p:nvPr/>
        </p:nvSpPr>
        <p:spPr>
          <a:xfrm>
            <a:off x="1610604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4">
              <a:alphaModFix/>
            </a:blip>
            <a:stretch>
              <a:fillRect b="0" l="0" r="0" t="0"/>
            </a:stretch>
          </a:blipFill>
          <a:ln>
            <a:noFill/>
          </a:ln>
        </p:spPr>
      </p:sp>
      <p:sp>
        <p:nvSpPr>
          <p:cNvPr id="169" name="Google Shape;169;p4"/>
          <p:cNvSpPr txBox="1"/>
          <p:nvPr/>
        </p:nvSpPr>
        <p:spPr>
          <a:xfrm flipH="1">
            <a:off x="2714853" y="3658397"/>
            <a:ext cx="3554386" cy="438903"/>
          </a:xfrm>
          <a:prstGeom prst="rect">
            <a:avLst/>
          </a:prstGeom>
          <a:noFill/>
          <a:ln>
            <a:noFill/>
          </a:ln>
        </p:spPr>
        <p:txBody>
          <a:bodyPr anchorCtr="0" anchor="t" bIns="0" lIns="0" spcFirstLastPara="1" rIns="0" wrap="square" tIns="0">
            <a:spAutoFit/>
          </a:bodyPr>
          <a:lstStyle/>
          <a:p>
            <a:pPr indent="0" lvl="0" marL="0" marR="0" rtl="0" algn="l">
              <a:lnSpc>
                <a:spcPct val="132327"/>
              </a:lnSpc>
              <a:spcBef>
                <a:spcPts val="0"/>
              </a:spcBef>
              <a:spcAft>
                <a:spcPts val="0"/>
              </a:spcAft>
              <a:buNone/>
            </a:pPr>
            <a:r>
              <a:rPr b="1" lang="en-US" sz="2750">
                <a:solidFill>
                  <a:srgbClr val="000000"/>
                </a:solidFill>
                <a:latin typeface="Open Sans"/>
                <a:ea typeface="Open Sans"/>
                <a:cs typeface="Open Sans"/>
                <a:sym typeface="Open Sans"/>
              </a:rPr>
              <a:t>LÝ DO CHỌN ĐỀ TÀI</a:t>
            </a:r>
            <a:endParaRPr b="1" sz="1800">
              <a:solidFill>
                <a:schemeClr val="dk1"/>
              </a:solidFill>
              <a:latin typeface="Calibri"/>
              <a:ea typeface="Calibri"/>
              <a:cs typeface="Calibri"/>
              <a:sym typeface="Calibri"/>
            </a:endParaRPr>
          </a:p>
        </p:txBody>
      </p:sp>
      <p:sp>
        <p:nvSpPr>
          <p:cNvPr id="170" name="Google Shape;170;p4"/>
          <p:cNvSpPr txBox="1"/>
          <p:nvPr/>
        </p:nvSpPr>
        <p:spPr>
          <a:xfrm flipH="1">
            <a:off x="11017478" y="3737771"/>
            <a:ext cx="3560974" cy="438903"/>
          </a:xfrm>
          <a:prstGeom prst="rect">
            <a:avLst/>
          </a:prstGeom>
          <a:noFill/>
          <a:ln>
            <a:noFill/>
          </a:ln>
        </p:spPr>
        <p:txBody>
          <a:bodyPr anchorCtr="0" anchor="t" bIns="0" lIns="0" spcFirstLastPara="1" rIns="0" wrap="square" tIns="0">
            <a:spAutoFit/>
          </a:bodyPr>
          <a:lstStyle/>
          <a:p>
            <a:pPr indent="0" lvl="0" marL="0" marR="0" rtl="0" algn="l">
              <a:lnSpc>
                <a:spcPct val="132327"/>
              </a:lnSpc>
              <a:spcBef>
                <a:spcPts val="0"/>
              </a:spcBef>
              <a:spcAft>
                <a:spcPts val="0"/>
              </a:spcAft>
              <a:buNone/>
            </a:pPr>
            <a:r>
              <a:rPr b="1" lang="en-US" sz="2750">
                <a:solidFill>
                  <a:srgbClr val="000000"/>
                </a:solidFill>
                <a:latin typeface="Open Sans"/>
                <a:ea typeface="Open Sans"/>
                <a:cs typeface="Open Sans"/>
                <a:sym typeface="Open Sans"/>
              </a:rPr>
              <a:t>MỤC TIÊU </a:t>
            </a:r>
            <a:endParaRPr sz="1800">
              <a:solidFill>
                <a:schemeClr val="dk1"/>
              </a:solidFill>
              <a:latin typeface="Calibri"/>
              <a:ea typeface="Calibri"/>
              <a:cs typeface="Calibri"/>
              <a:sym typeface="Calibri"/>
            </a:endParaRPr>
          </a:p>
        </p:txBody>
      </p:sp>
      <p:sp>
        <p:nvSpPr>
          <p:cNvPr id="171" name="Google Shape;171;p4"/>
          <p:cNvSpPr txBox="1"/>
          <p:nvPr/>
        </p:nvSpPr>
        <p:spPr>
          <a:xfrm>
            <a:off x="2058525" y="4307900"/>
            <a:ext cx="6450300" cy="4708800"/>
          </a:xfrm>
          <a:prstGeom prst="rect">
            <a:avLst/>
          </a:prstGeom>
          <a:noFill/>
          <a:ln>
            <a:noFill/>
          </a:ln>
        </p:spPr>
        <p:txBody>
          <a:bodyPr anchorCtr="0" anchor="t" bIns="0" lIns="0" spcFirstLastPara="1" rIns="0" wrap="square" tIns="0">
            <a:spAutoFit/>
          </a:bodyPr>
          <a:lstStyle/>
          <a:p>
            <a:pPr indent="-431800" lvl="0" marL="457200" rtl="0" algn="l">
              <a:lnSpc>
                <a:spcPct val="139961"/>
              </a:lnSpc>
              <a:spcBef>
                <a:spcPts val="0"/>
              </a:spcBef>
              <a:spcAft>
                <a:spcPts val="0"/>
              </a:spcAft>
              <a:buSzPts val="3200"/>
              <a:buChar char="•"/>
            </a:pPr>
            <a:r>
              <a:rPr b="1" lang="en-US" sz="1900">
                <a:solidFill>
                  <a:schemeClr val="dk1"/>
                </a:solidFill>
                <a:latin typeface="Open Sans"/>
                <a:ea typeface="Open Sans"/>
                <a:cs typeface="Open Sans"/>
                <a:sym typeface="Open Sans"/>
              </a:rPr>
              <a:t>Nhu cầu cấp bách về dự báo lũ lụt chính xác:</a:t>
            </a:r>
            <a:r>
              <a:rPr lang="en-US" sz="1900">
                <a:solidFill>
                  <a:schemeClr val="dk1"/>
                </a:solidFill>
                <a:latin typeface="Open Sans"/>
                <a:ea typeface="Open Sans"/>
                <a:cs typeface="Open Sans"/>
                <a:sym typeface="Open Sans"/>
              </a:rPr>
              <a:t> Lũ lụt thường xuyên xảy ra trên thế giới, gây thiệt hại nghiêm trọng về người </a:t>
            </a:r>
            <a:r>
              <a:rPr lang="en-US" sz="2500">
                <a:solidFill>
                  <a:schemeClr val="dk1"/>
                </a:solidFill>
                <a:latin typeface="Open Sans"/>
                <a:ea typeface="Open Sans"/>
                <a:cs typeface="Open Sans"/>
                <a:sym typeface="Open Sans"/>
              </a:rPr>
              <a:t>v</a:t>
            </a:r>
            <a:r>
              <a:rPr lang="en-US" sz="1900">
                <a:solidFill>
                  <a:schemeClr val="dk1"/>
                </a:solidFill>
                <a:latin typeface="Open Sans"/>
                <a:ea typeface="Open Sans"/>
                <a:cs typeface="Open Sans"/>
                <a:sym typeface="Open Sans"/>
              </a:rPr>
              <a:t>à tài sản. Việc dự báo chính xác sẽ giúp cơ quan chức năng chủ động ứng phó và giảm thiểu tác động tiêu cực.</a:t>
            </a:r>
            <a:endParaRPr sz="1900">
              <a:solidFill>
                <a:schemeClr val="dk1"/>
              </a:solidFill>
              <a:latin typeface="Open Sans"/>
              <a:ea typeface="Open Sans"/>
              <a:cs typeface="Open Sans"/>
              <a:sym typeface="Open Sans"/>
            </a:endParaRPr>
          </a:p>
          <a:p>
            <a:pPr indent="-444500" lvl="0" marL="457200" rtl="0" algn="l">
              <a:lnSpc>
                <a:spcPct val="139961"/>
              </a:lnSpc>
              <a:spcBef>
                <a:spcPts val="0"/>
              </a:spcBef>
              <a:spcAft>
                <a:spcPts val="0"/>
              </a:spcAft>
              <a:buSzPts val="3400"/>
              <a:buChar char="•"/>
            </a:pPr>
            <a:r>
              <a:rPr b="1" lang="en-US" sz="1900">
                <a:solidFill>
                  <a:schemeClr val="dk1"/>
                </a:solidFill>
                <a:latin typeface="Open Sans"/>
                <a:ea typeface="Open Sans"/>
                <a:cs typeface="Open Sans"/>
                <a:sym typeface="Open Sans"/>
              </a:rPr>
              <a:t>Ứng dụng học máy để nâng cao hiệu quả dự báo:</a:t>
            </a:r>
            <a:r>
              <a:rPr lang="en-US" sz="1900">
                <a:solidFill>
                  <a:schemeClr val="dk1"/>
                </a:solidFill>
                <a:latin typeface="Open Sans"/>
                <a:ea typeface="Open Sans"/>
                <a:cs typeface="Open Sans"/>
                <a:sym typeface="Open Sans"/>
              </a:rPr>
              <a:t> Sử dụng các mô hình học máy như Linear Regression và KNN nhằm cải thiện độ chính xác, giúp các dự báo lũ lụt trở nên đáng tin cậy và hiệu quả hơn so với phương pháp truyền thống.</a:t>
            </a:r>
            <a:endParaRPr sz="3400">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43DF"/>
        </a:solidFill>
      </p:bgPr>
    </p:bg>
    <p:spTree>
      <p:nvGrpSpPr>
        <p:cNvPr id="175" name="Shape 175"/>
        <p:cNvGrpSpPr/>
        <p:nvPr/>
      </p:nvGrpSpPr>
      <p:grpSpPr>
        <a:xfrm>
          <a:off x="0" y="0"/>
          <a:ext cx="0" cy="0"/>
          <a:chOff x="0" y="0"/>
          <a:chExt cx="0" cy="0"/>
        </a:xfrm>
      </p:grpSpPr>
      <p:sp>
        <p:nvSpPr>
          <p:cNvPr id="176" name="Google Shape;176;p5"/>
          <p:cNvSpPr/>
          <p:nvPr/>
        </p:nvSpPr>
        <p:spPr>
          <a:xfrm rot="-3012077">
            <a:off x="8454505" y="-3029881"/>
            <a:ext cx="12355799" cy="9755933"/>
          </a:xfrm>
          <a:custGeom>
            <a:rect b="b" l="l" r="r" t="t"/>
            <a:pathLst>
              <a:path extrusionOk="0" h="9755933" w="12355799">
                <a:moveTo>
                  <a:pt x="0" y="0"/>
                </a:moveTo>
                <a:lnTo>
                  <a:pt x="12355799" y="0"/>
                </a:lnTo>
                <a:lnTo>
                  <a:pt x="12355799" y="9755933"/>
                </a:lnTo>
                <a:lnTo>
                  <a:pt x="0" y="9755933"/>
                </a:lnTo>
                <a:lnTo>
                  <a:pt x="0" y="0"/>
                </a:lnTo>
                <a:close/>
              </a:path>
            </a:pathLst>
          </a:custGeom>
          <a:blipFill rotWithShape="1">
            <a:blip r:embed="rId3">
              <a:alphaModFix/>
            </a:blip>
            <a:stretch>
              <a:fillRect b="0" l="0" r="0" t="0"/>
            </a:stretch>
          </a:blipFill>
          <a:ln>
            <a:noFill/>
          </a:ln>
        </p:spPr>
      </p:sp>
      <p:sp>
        <p:nvSpPr>
          <p:cNvPr id="177" name="Google Shape;177;p5"/>
          <p:cNvSpPr/>
          <p:nvPr/>
        </p:nvSpPr>
        <p:spPr>
          <a:xfrm rot="-3012077">
            <a:off x="-4517324" y="1149019"/>
            <a:ext cx="14943276" cy="11798962"/>
          </a:xfrm>
          <a:custGeom>
            <a:rect b="b" l="l" r="r" t="t"/>
            <a:pathLst>
              <a:path extrusionOk="0" h="11798962" w="14943276">
                <a:moveTo>
                  <a:pt x="0" y="0"/>
                </a:moveTo>
                <a:lnTo>
                  <a:pt x="14943276" y="0"/>
                </a:lnTo>
                <a:lnTo>
                  <a:pt x="14943276" y="11798962"/>
                </a:lnTo>
                <a:lnTo>
                  <a:pt x="0" y="11798962"/>
                </a:lnTo>
                <a:lnTo>
                  <a:pt x="0" y="0"/>
                </a:lnTo>
                <a:close/>
              </a:path>
            </a:pathLst>
          </a:custGeom>
          <a:blipFill rotWithShape="1">
            <a:blip r:embed="rId4">
              <a:alphaModFix amt="31999"/>
            </a:blip>
            <a:stretch>
              <a:fillRect b="0" l="0" r="0" t="0"/>
            </a:stretch>
          </a:blipFill>
          <a:ln>
            <a:noFill/>
          </a:ln>
        </p:spPr>
      </p:sp>
      <p:sp>
        <p:nvSpPr>
          <p:cNvPr id="178" name="Google Shape;178;p5"/>
          <p:cNvSpPr txBox="1"/>
          <p:nvPr/>
        </p:nvSpPr>
        <p:spPr>
          <a:xfrm>
            <a:off x="3226656" y="3984975"/>
            <a:ext cx="11834686" cy="2060244"/>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8000">
                <a:solidFill>
                  <a:srgbClr val="FFFFFF"/>
                </a:solidFill>
                <a:latin typeface="Open Sans"/>
                <a:ea typeface="Open Sans"/>
                <a:cs typeface="Open Sans"/>
                <a:sym typeface="Open Sans"/>
              </a:rPr>
              <a:t>TẬP DỮ LIỆU VÀ TIỀN XỬ LÝ DỮ LIỆU</a:t>
            </a:r>
            <a:endParaRPr/>
          </a:p>
        </p:txBody>
      </p:sp>
      <p:sp>
        <p:nvSpPr>
          <p:cNvPr id="179" name="Google Shape;179;p5"/>
          <p:cNvSpPr txBox="1"/>
          <p:nvPr/>
        </p:nvSpPr>
        <p:spPr>
          <a:xfrm>
            <a:off x="619711" y="2850623"/>
            <a:ext cx="3086100" cy="3194596"/>
          </a:xfrm>
          <a:prstGeom prst="rect">
            <a:avLst/>
          </a:prstGeom>
          <a:noFill/>
          <a:ln>
            <a:noFill/>
          </a:ln>
        </p:spPr>
        <p:txBody>
          <a:bodyPr anchorCtr="0" anchor="ctr" bIns="50800" lIns="50800" spcFirstLastPara="1" rIns="50800" wrap="square" tIns="50800">
            <a:noAutofit/>
          </a:bodyPr>
          <a:lstStyle/>
          <a:p>
            <a:pPr indent="0" lvl="0" marL="0" marR="0" rtl="0" algn="ctr">
              <a:lnSpc>
                <a:spcPct val="124444"/>
              </a:lnSpc>
              <a:spcBef>
                <a:spcPts val="0"/>
              </a:spcBef>
              <a:spcAft>
                <a:spcPts val="0"/>
              </a:spcAft>
              <a:buNone/>
            </a:pPr>
            <a:r>
              <a:t/>
            </a:r>
            <a:endParaRPr sz="1800">
              <a:solidFill>
                <a:schemeClr val="dk1"/>
              </a:solidFill>
              <a:latin typeface="Calibri"/>
              <a:ea typeface="Calibri"/>
              <a:cs typeface="Calibri"/>
              <a:sym typeface="Calibri"/>
            </a:endParaRPr>
          </a:p>
        </p:txBody>
      </p:sp>
      <p:sp>
        <p:nvSpPr>
          <p:cNvPr id="180" name="Google Shape;180;p5"/>
          <p:cNvSpPr/>
          <p:nvPr/>
        </p:nvSpPr>
        <p:spPr>
          <a:xfrm>
            <a:off x="1645436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6"/>
          <p:cNvSpPr txBox="1"/>
          <p:nvPr/>
        </p:nvSpPr>
        <p:spPr>
          <a:xfrm>
            <a:off x="1028700" y="848674"/>
            <a:ext cx="10362300" cy="1231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latin typeface="Open Sans"/>
                <a:ea typeface="Open Sans"/>
                <a:cs typeface="Open Sans"/>
                <a:sym typeface="Open Sans"/>
              </a:rPr>
              <a:t>MÔ TẢ DỮ LIỆU</a:t>
            </a:r>
            <a:endParaRPr sz="1800">
              <a:solidFill>
                <a:schemeClr val="dk1"/>
              </a:solidFill>
              <a:latin typeface="Calibri"/>
              <a:ea typeface="Calibri"/>
              <a:cs typeface="Calibri"/>
              <a:sym typeface="Calibri"/>
            </a:endParaRPr>
          </a:p>
        </p:txBody>
      </p:sp>
      <p:sp>
        <p:nvSpPr>
          <p:cNvPr id="187" name="Google Shape;187;p6"/>
          <p:cNvSpPr/>
          <p:nvPr/>
        </p:nvSpPr>
        <p:spPr>
          <a:xfrm>
            <a:off x="1610604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3">
              <a:alphaModFix/>
            </a:blip>
            <a:stretch>
              <a:fillRect b="0" l="0" r="0" t="0"/>
            </a:stretch>
          </a:blipFill>
          <a:ln>
            <a:noFill/>
          </a:ln>
        </p:spPr>
      </p:sp>
      <p:sp>
        <p:nvSpPr>
          <p:cNvPr id="188" name="Google Shape;188;p6"/>
          <p:cNvSpPr/>
          <p:nvPr/>
        </p:nvSpPr>
        <p:spPr>
          <a:xfrm>
            <a:off x="868325" y="2715675"/>
            <a:ext cx="8090055" cy="6705565"/>
          </a:xfrm>
          <a:custGeom>
            <a:rect b="b" l="l" r="r" t="t"/>
            <a:pathLst>
              <a:path extrusionOk="0" h="750693" w="2089104">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cap="flat" cmpd="sng" w="190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400050" lvl="0" marL="457200" rtl="0" algn="l">
              <a:spcBef>
                <a:spcPts val="0"/>
              </a:spcBef>
              <a:spcAft>
                <a:spcPts val="0"/>
              </a:spcAft>
              <a:buSzPts val="2700"/>
              <a:buChar char="-"/>
            </a:pPr>
            <a:r>
              <a:rPr lang="en-US" sz="2700"/>
              <a:t>Dữ liệu "flood.csv" gồm 50,000 dòng và 21 cột, chứa thông tin quan trọng hỗ trợ dự đoán lũ lụt cho các cơ quan quản lý. </a:t>
            </a:r>
            <a:endParaRPr sz="2700"/>
          </a:p>
          <a:p>
            <a:pPr indent="0" lvl="0" marL="457200" rtl="0" algn="l">
              <a:spcBef>
                <a:spcPts val="0"/>
              </a:spcBef>
              <a:spcAft>
                <a:spcPts val="0"/>
              </a:spcAft>
              <a:buNone/>
            </a:pPr>
            <a:r>
              <a:t/>
            </a:r>
            <a:endParaRPr sz="2700"/>
          </a:p>
          <a:p>
            <a:pPr indent="-400050" lvl="0" marL="457200" rtl="0" algn="l">
              <a:spcBef>
                <a:spcPts val="0"/>
              </a:spcBef>
              <a:spcAft>
                <a:spcPts val="0"/>
              </a:spcAft>
              <a:buSzPts val="2700"/>
              <a:buChar char="-"/>
            </a:pPr>
            <a:r>
              <a:rPr lang="en-US" sz="2700"/>
              <a:t>Mỗi cột đại diện cho yếu tố môi trường hoặc kinh tế-xã hội ảnh hưởng đến nguy cơ lũ. </a:t>
            </a:r>
            <a:endParaRPr sz="2700"/>
          </a:p>
          <a:p>
            <a:pPr indent="0" lvl="0" marL="457200" rtl="0" algn="l">
              <a:spcBef>
                <a:spcPts val="0"/>
              </a:spcBef>
              <a:spcAft>
                <a:spcPts val="0"/>
              </a:spcAft>
              <a:buNone/>
            </a:pPr>
            <a:r>
              <a:t/>
            </a:r>
            <a:endParaRPr sz="2700"/>
          </a:p>
          <a:p>
            <a:pPr indent="-400050" lvl="0" marL="457200" rtl="0" algn="l">
              <a:spcBef>
                <a:spcPts val="0"/>
              </a:spcBef>
              <a:spcAft>
                <a:spcPts val="0"/>
              </a:spcAft>
              <a:buSzPts val="2700"/>
              <a:buChar char="-"/>
            </a:pPr>
            <a:r>
              <a:rPr lang="en-US" sz="2700"/>
              <a:t>Dữ liệu hoàn toàn là số nguyên (int64), phù hợp cho các mô hình hồi quy và không cần tiền xử lý phức tạp.</a:t>
            </a:r>
            <a:endParaRPr sz="2700"/>
          </a:p>
        </p:txBody>
      </p:sp>
      <p:sp>
        <p:nvSpPr>
          <p:cNvPr id="189" name="Google Shape;189;p6"/>
          <p:cNvSpPr/>
          <p:nvPr/>
        </p:nvSpPr>
        <p:spPr>
          <a:xfrm>
            <a:off x="9588250" y="1791525"/>
            <a:ext cx="8090055" cy="7628918"/>
          </a:xfrm>
          <a:custGeom>
            <a:rect b="b" l="l" r="r" t="t"/>
            <a:pathLst>
              <a:path extrusionOk="0" h="750693" w="2089104">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cap="flat" cmpd="sng" w="190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rPr b="1" i="1" lang="en-US" sz="2700" u="sng">
                <a:solidFill>
                  <a:srgbClr val="FF0000"/>
                </a:solidFill>
              </a:rPr>
              <a:t>21 Cột, tương đương 21 thuộc tính: </a:t>
            </a:r>
            <a:endParaRPr b="1" i="1" sz="2700" u="sng">
              <a:solidFill>
                <a:srgbClr val="FF0000"/>
              </a:solidFill>
            </a:endParaRPr>
          </a:p>
          <a:p>
            <a:pPr indent="0" lvl="0" marL="457200" rtl="0" algn="l">
              <a:spcBef>
                <a:spcPts val="0"/>
              </a:spcBef>
              <a:spcAft>
                <a:spcPts val="0"/>
              </a:spcAft>
              <a:buNone/>
            </a:pPr>
            <a:r>
              <a:t/>
            </a:r>
            <a:endParaRPr sz="3600"/>
          </a:p>
          <a:p>
            <a:pPr indent="0" lvl="0" marL="0" rtl="0" algn="l">
              <a:lnSpc>
                <a:spcPct val="115000"/>
              </a:lnSpc>
              <a:spcBef>
                <a:spcPts val="1200"/>
              </a:spcBef>
              <a:spcAft>
                <a:spcPts val="0"/>
              </a:spcAft>
              <a:buClr>
                <a:schemeClr val="dk1"/>
              </a:buClr>
              <a:buSzPts val="1100"/>
              <a:buFont typeface="Arial"/>
              <a:buNone/>
            </a:pPr>
            <a:r>
              <a:rPr b="1" lang="en-US" sz="2000">
                <a:solidFill>
                  <a:schemeClr val="dk1"/>
                </a:solidFill>
              </a:rPr>
              <a:t>Các biến chính:</a:t>
            </a:r>
            <a:endParaRPr b="1" sz="2000">
              <a:solidFill>
                <a:schemeClr val="dk1"/>
              </a:solidFill>
            </a:endParaRPr>
          </a:p>
          <a:p>
            <a:pPr indent="-355600" lvl="0" marL="457200" rtl="0" algn="l">
              <a:lnSpc>
                <a:spcPct val="115000"/>
              </a:lnSpc>
              <a:spcBef>
                <a:spcPts val="1200"/>
              </a:spcBef>
              <a:spcAft>
                <a:spcPts val="0"/>
              </a:spcAft>
              <a:buClr>
                <a:schemeClr val="dk1"/>
              </a:buClr>
              <a:buSzPts val="2000"/>
              <a:buChar char="●"/>
            </a:pPr>
            <a:r>
              <a:rPr b="1" lang="en-US" sz="2000">
                <a:solidFill>
                  <a:schemeClr val="dk1"/>
                </a:solidFill>
              </a:rPr>
              <a:t>MonsoonIntensity:</a:t>
            </a:r>
            <a:r>
              <a:rPr lang="en-US" sz="2000">
                <a:solidFill>
                  <a:schemeClr val="dk1"/>
                </a:solidFill>
              </a:rPr>
              <a:t> Cường độ mưa</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TopographyDrainage:</a:t>
            </a:r>
            <a:r>
              <a:rPr lang="en-US" sz="2000">
                <a:solidFill>
                  <a:schemeClr val="dk1"/>
                </a:solidFill>
              </a:rPr>
              <a:t> Khả năng thoát nước</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RiverManagement:</a:t>
            </a:r>
            <a:r>
              <a:rPr lang="en-US" sz="2000">
                <a:solidFill>
                  <a:schemeClr val="dk1"/>
                </a:solidFill>
              </a:rPr>
              <a:t> Quản lý sông</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Deforestation:</a:t>
            </a:r>
            <a:r>
              <a:rPr lang="en-US" sz="2000">
                <a:solidFill>
                  <a:schemeClr val="dk1"/>
                </a:solidFill>
              </a:rPr>
              <a:t> Phá rừng</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Urbanization:</a:t>
            </a:r>
            <a:r>
              <a:rPr lang="en-US" sz="2000">
                <a:solidFill>
                  <a:schemeClr val="dk1"/>
                </a:solidFill>
              </a:rPr>
              <a:t> Đô thị hóa</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ClimateChange:</a:t>
            </a:r>
            <a:r>
              <a:rPr lang="en-US" sz="2000">
                <a:solidFill>
                  <a:schemeClr val="dk1"/>
                </a:solidFill>
              </a:rPr>
              <a:t> Biến đổi khí hậu</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DamsQuality:</a:t>
            </a:r>
            <a:r>
              <a:rPr lang="en-US" sz="2000">
                <a:solidFill>
                  <a:schemeClr val="dk1"/>
                </a:solidFill>
              </a:rPr>
              <a:t> Chất lượng đập</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Siltation:</a:t>
            </a:r>
            <a:r>
              <a:rPr lang="en-US" sz="2000">
                <a:solidFill>
                  <a:schemeClr val="dk1"/>
                </a:solidFill>
              </a:rPr>
              <a:t> Bồi lắng</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DrainageSystems:</a:t>
            </a:r>
            <a:r>
              <a:rPr lang="en-US" sz="2000">
                <a:solidFill>
                  <a:schemeClr val="dk1"/>
                </a:solidFill>
              </a:rPr>
              <a:t> Hệ thống thoát nước</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FloodProbability:</a:t>
            </a:r>
            <a:r>
              <a:rPr lang="en-US" sz="2000">
                <a:solidFill>
                  <a:schemeClr val="dk1"/>
                </a:solidFill>
              </a:rPr>
              <a:t> Xác suất xảy ra lũ (biến mục tiêu)</a:t>
            </a:r>
            <a:endParaRPr sz="2000">
              <a:solidFill>
                <a:schemeClr val="dk1"/>
              </a:solidFill>
            </a:endParaRPr>
          </a:p>
          <a:p>
            <a:pPr indent="0" lvl="0" marL="457200" rtl="0" algn="l">
              <a:spcBef>
                <a:spcPts val="1200"/>
              </a:spcBef>
              <a:spcAft>
                <a:spcPts val="0"/>
              </a:spcAft>
              <a:buNone/>
            </a:pPr>
            <a:r>
              <a:t/>
            </a:r>
            <a:endParaRPr sz="2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4" name="Shape 194"/>
        <p:cNvGrpSpPr/>
        <p:nvPr/>
      </p:nvGrpSpPr>
      <p:grpSpPr>
        <a:xfrm>
          <a:off x="0" y="0"/>
          <a:ext cx="0" cy="0"/>
          <a:chOff x="0" y="0"/>
          <a:chExt cx="0" cy="0"/>
        </a:xfrm>
      </p:grpSpPr>
      <p:sp>
        <p:nvSpPr>
          <p:cNvPr id="195" name="Google Shape;195;g301652bc62b_0_3"/>
          <p:cNvSpPr txBox="1"/>
          <p:nvPr/>
        </p:nvSpPr>
        <p:spPr>
          <a:xfrm>
            <a:off x="1028700" y="848674"/>
            <a:ext cx="10362300" cy="1231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solidFill>
                  <a:srgbClr val="000000"/>
                </a:solidFill>
                <a:latin typeface="Open Sans"/>
                <a:ea typeface="Open Sans"/>
                <a:cs typeface="Open Sans"/>
                <a:sym typeface="Open Sans"/>
              </a:rPr>
              <a:t>XỬ LÝ DỮ LIỆU</a:t>
            </a:r>
            <a:endParaRPr sz="1800">
              <a:solidFill>
                <a:schemeClr val="dk1"/>
              </a:solidFill>
              <a:latin typeface="Calibri"/>
              <a:ea typeface="Calibri"/>
              <a:cs typeface="Calibri"/>
              <a:sym typeface="Calibri"/>
            </a:endParaRPr>
          </a:p>
        </p:txBody>
      </p:sp>
      <p:sp>
        <p:nvSpPr>
          <p:cNvPr id="196" name="Google Shape;196;g301652bc62b_0_3"/>
          <p:cNvSpPr/>
          <p:nvPr/>
        </p:nvSpPr>
        <p:spPr>
          <a:xfrm>
            <a:off x="1260014" y="2817523"/>
            <a:ext cx="7933372" cy="2850757"/>
          </a:xfrm>
          <a:custGeom>
            <a:rect b="b" l="l" r="r" t="t"/>
            <a:pathLst>
              <a:path extrusionOk="0" h="750693" w="2089104">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cap="flat" cmpd="sng" w="190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g301652bc62b_0_3"/>
          <p:cNvSpPr/>
          <p:nvPr/>
        </p:nvSpPr>
        <p:spPr>
          <a:xfrm>
            <a:off x="1610604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3">
              <a:alphaModFix/>
            </a:blip>
            <a:stretch>
              <a:fillRect b="0" l="0" r="0" t="0"/>
            </a:stretch>
          </a:blipFill>
          <a:ln>
            <a:noFill/>
          </a:ln>
        </p:spPr>
      </p:sp>
      <p:sp>
        <p:nvSpPr>
          <p:cNvPr id="198" name="Google Shape;198;g301652bc62b_0_3"/>
          <p:cNvSpPr txBox="1"/>
          <p:nvPr/>
        </p:nvSpPr>
        <p:spPr>
          <a:xfrm>
            <a:off x="868326" y="9174168"/>
            <a:ext cx="2958600" cy="246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1600">
                <a:solidFill>
                  <a:srgbClr val="000000"/>
                </a:solidFill>
                <a:latin typeface="Open Sans"/>
                <a:ea typeface="Open Sans"/>
                <a:cs typeface="Open Sans"/>
                <a:sym typeface="Open Sans"/>
              </a:rPr>
              <a:t>APPLIED STATISTICS</a:t>
            </a: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43DF"/>
        </a:solidFill>
      </p:bgPr>
    </p:bg>
    <p:spTree>
      <p:nvGrpSpPr>
        <p:cNvPr id="202" name="Shape 202"/>
        <p:cNvGrpSpPr/>
        <p:nvPr/>
      </p:nvGrpSpPr>
      <p:grpSpPr>
        <a:xfrm>
          <a:off x="0" y="0"/>
          <a:ext cx="0" cy="0"/>
          <a:chOff x="0" y="0"/>
          <a:chExt cx="0" cy="0"/>
        </a:xfrm>
      </p:grpSpPr>
      <p:sp>
        <p:nvSpPr>
          <p:cNvPr id="203" name="Google Shape;203;p7"/>
          <p:cNvSpPr txBox="1"/>
          <p:nvPr/>
        </p:nvSpPr>
        <p:spPr>
          <a:xfrm>
            <a:off x="3796950" y="3912150"/>
            <a:ext cx="10694100" cy="24627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8000">
                <a:solidFill>
                  <a:srgbClr val="FFFFFF"/>
                </a:solidFill>
                <a:latin typeface="Open Sans"/>
                <a:ea typeface="Open Sans"/>
                <a:cs typeface="Open Sans"/>
                <a:sym typeface="Open Sans"/>
              </a:rPr>
              <a:t>LINEAR REGRESSION</a:t>
            </a:r>
            <a:r>
              <a:rPr b="1" lang="en-US" sz="8000">
                <a:solidFill>
                  <a:srgbClr val="FFFFFF"/>
                </a:solidFill>
                <a:latin typeface="Open Sans"/>
                <a:ea typeface="Open Sans"/>
                <a:cs typeface="Open Sans"/>
                <a:sym typeface="Open Sans"/>
              </a:rPr>
              <a:t> MODEL</a:t>
            </a:r>
            <a:endParaRPr sz="1800">
              <a:solidFill>
                <a:schemeClr val="dk1"/>
              </a:solidFill>
              <a:latin typeface="Calibri"/>
              <a:ea typeface="Calibri"/>
              <a:cs typeface="Calibri"/>
              <a:sym typeface="Calibri"/>
            </a:endParaRPr>
          </a:p>
        </p:txBody>
      </p:sp>
      <p:sp>
        <p:nvSpPr>
          <p:cNvPr id="204" name="Google Shape;204;p7"/>
          <p:cNvSpPr/>
          <p:nvPr/>
        </p:nvSpPr>
        <p:spPr>
          <a:xfrm>
            <a:off x="1610604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3">
              <a:alphaModFix/>
            </a:blip>
            <a:stretch>
              <a:fillRect b="0" l="0" r="0" t="0"/>
            </a:stretch>
          </a:blipFill>
          <a:ln>
            <a:noFill/>
          </a:ln>
        </p:spPr>
      </p:sp>
      <p:sp>
        <p:nvSpPr>
          <p:cNvPr id="205" name="Google Shape;205;p7"/>
          <p:cNvSpPr/>
          <p:nvPr/>
        </p:nvSpPr>
        <p:spPr>
          <a:xfrm>
            <a:off x="16454366" y="1189505"/>
            <a:ext cx="696640" cy="296389"/>
          </a:xfrm>
          <a:custGeom>
            <a:rect b="b" l="l" r="r" t="t"/>
            <a:pathLst>
              <a:path extrusionOk="0" h="296389" w="696640">
                <a:moveTo>
                  <a:pt x="0" y="0"/>
                </a:moveTo>
                <a:lnTo>
                  <a:pt x="696640" y="0"/>
                </a:lnTo>
                <a:lnTo>
                  <a:pt x="696640" y="296388"/>
                </a:lnTo>
                <a:lnTo>
                  <a:pt x="0" y="296388"/>
                </a:lnTo>
                <a:lnTo>
                  <a:pt x="0" y="0"/>
                </a:lnTo>
                <a:close/>
              </a:path>
            </a:pathLst>
          </a:custGeom>
          <a:blipFill rotWithShape="1">
            <a:blip r:embed="rId4">
              <a:alphaModFix/>
            </a:blip>
            <a:stretch>
              <a:fillRect b="0" l="0" r="0" t="0"/>
            </a:stretch>
          </a:blipFill>
          <a:ln>
            <a:noFill/>
          </a:ln>
        </p:spPr>
      </p:sp>
      <p:sp>
        <p:nvSpPr>
          <p:cNvPr id="206" name="Google Shape;206;p7"/>
          <p:cNvSpPr txBox="1"/>
          <p:nvPr/>
        </p:nvSpPr>
        <p:spPr>
          <a:xfrm>
            <a:off x="1012934" y="11279242"/>
            <a:ext cx="2958578" cy="264158"/>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1600">
                <a:solidFill>
                  <a:srgbClr val="000000"/>
                </a:solidFill>
                <a:latin typeface="Open Sans"/>
                <a:ea typeface="Open Sans"/>
                <a:cs typeface="Open Sans"/>
                <a:sym typeface="Open Sans"/>
              </a:rPr>
              <a:t>APPLIED STATISTICS</a:t>
            </a:r>
            <a:endParaRPr sz="1800">
              <a:solidFill>
                <a:srgbClr val="000000"/>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8"/>
          <p:cNvSpPr txBox="1"/>
          <p:nvPr/>
        </p:nvSpPr>
        <p:spPr>
          <a:xfrm>
            <a:off x="1028700" y="848675"/>
            <a:ext cx="13400100" cy="1231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00">
                <a:latin typeface="Open Sans"/>
                <a:ea typeface="Open Sans"/>
                <a:cs typeface="Open Sans"/>
                <a:sym typeface="Open Sans"/>
              </a:rPr>
              <a:t>HÌNH DUNG ĐƠN GIẢN</a:t>
            </a:r>
            <a:endParaRPr b="1" sz="8000">
              <a:solidFill>
                <a:schemeClr val="dk1"/>
              </a:solidFill>
              <a:latin typeface="Open Sans"/>
              <a:ea typeface="Open Sans"/>
              <a:cs typeface="Open Sans"/>
              <a:sym typeface="Open Sans"/>
            </a:endParaRPr>
          </a:p>
        </p:txBody>
      </p:sp>
      <p:sp>
        <p:nvSpPr>
          <p:cNvPr id="213" name="Google Shape;213;p8"/>
          <p:cNvSpPr/>
          <p:nvPr/>
        </p:nvSpPr>
        <p:spPr>
          <a:xfrm>
            <a:off x="-717851" y="5610312"/>
            <a:ext cx="8937696" cy="7336845"/>
          </a:xfrm>
          <a:custGeom>
            <a:rect b="b" l="l" r="r" t="t"/>
            <a:pathLst>
              <a:path extrusionOk="0" h="7336845" w="8937696">
                <a:moveTo>
                  <a:pt x="0" y="0"/>
                </a:moveTo>
                <a:lnTo>
                  <a:pt x="8937697" y="0"/>
                </a:lnTo>
                <a:lnTo>
                  <a:pt x="8937697" y="7336845"/>
                </a:lnTo>
                <a:lnTo>
                  <a:pt x="0" y="7336845"/>
                </a:lnTo>
                <a:lnTo>
                  <a:pt x="0" y="0"/>
                </a:lnTo>
                <a:close/>
              </a:path>
            </a:pathLst>
          </a:custGeom>
          <a:blipFill rotWithShape="1">
            <a:blip r:embed="rId3">
              <a:alphaModFix amt="39000"/>
            </a:blip>
            <a:stretch>
              <a:fillRect b="0" l="0" r="0" t="0"/>
            </a:stretch>
          </a:blipFill>
          <a:ln>
            <a:noFill/>
          </a:ln>
        </p:spPr>
      </p:sp>
      <p:sp>
        <p:nvSpPr>
          <p:cNvPr id="214" name="Google Shape;214;p8"/>
          <p:cNvSpPr txBox="1"/>
          <p:nvPr/>
        </p:nvSpPr>
        <p:spPr>
          <a:xfrm>
            <a:off x="2385904" y="2197350"/>
            <a:ext cx="13516200" cy="5892300"/>
          </a:xfrm>
          <a:prstGeom prst="rect">
            <a:avLst/>
          </a:prstGeom>
          <a:noFill/>
          <a:ln>
            <a:noFill/>
          </a:ln>
        </p:spPr>
        <p:txBody>
          <a:bodyPr anchorCtr="0" anchor="t" bIns="0" lIns="0" spcFirstLastPara="1" rIns="0" wrap="square" tIns="0">
            <a:spAutoFit/>
          </a:bodyPr>
          <a:lstStyle/>
          <a:p>
            <a:pPr indent="-381000" lvl="0" marL="457200" rtl="0" algn="l">
              <a:lnSpc>
                <a:spcPct val="115000"/>
              </a:lnSpc>
              <a:spcBef>
                <a:spcPts val="1200"/>
              </a:spcBef>
              <a:spcAft>
                <a:spcPts val="0"/>
              </a:spcAft>
              <a:buClr>
                <a:schemeClr val="dk1"/>
              </a:buClr>
              <a:buSzPts val="2400"/>
              <a:buAutoNum type="arabicPeriod"/>
            </a:pPr>
            <a:r>
              <a:rPr b="1" lang="en-US" sz="2400">
                <a:solidFill>
                  <a:schemeClr val="dk1"/>
                </a:solidFill>
              </a:rPr>
              <a:t>Định nghĩa đơn giản:</a:t>
            </a:r>
            <a:endParaRPr b="1" sz="2400">
              <a:solidFill>
                <a:schemeClr val="dk1"/>
              </a:solidFill>
            </a:endParaRPr>
          </a:p>
          <a:p>
            <a:pPr indent="-381000" lvl="1" marL="914400" rtl="0" algn="l">
              <a:lnSpc>
                <a:spcPct val="115000"/>
              </a:lnSpc>
              <a:spcBef>
                <a:spcPts val="0"/>
              </a:spcBef>
              <a:spcAft>
                <a:spcPts val="0"/>
              </a:spcAft>
              <a:buClr>
                <a:schemeClr val="dk1"/>
              </a:buClr>
              <a:buSzPts val="2400"/>
              <a:buChar char="○"/>
            </a:pPr>
            <a:r>
              <a:rPr lang="en-US" sz="2400">
                <a:solidFill>
                  <a:schemeClr val="dk1"/>
                </a:solidFill>
              </a:rPr>
              <a:t>Linear Regression là phương pháp dự đoán dựa trên mối quan hệ tuyến tính (mối quan hệ dạng đường thẳng) giữa các yếu tố. Nếu có hai yếu tố mà khi một yếu tố thay đổi thì yếu tố kia cũng thay đổi, Linear Regression sẽ cố gắng vẽ một đường thẳng đi qua dữ liệu đó, từ đó giúp dự đoán giá trị tương lai.</a:t>
            </a:r>
            <a:endParaRPr sz="2400">
              <a:solidFill>
                <a:schemeClr val="dk1"/>
              </a:solidFill>
            </a:endParaRPr>
          </a:p>
          <a:p>
            <a:pPr indent="-381000" lvl="0" marL="457200" rtl="0" algn="l">
              <a:lnSpc>
                <a:spcPct val="115000"/>
              </a:lnSpc>
              <a:spcBef>
                <a:spcPts val="0"/>
              </a:spcBef>
              <a:spcAft>
                <a:spcPts val="0"/>
              </a:spcAft>
              <a:buClr>
                <a:schemeClr val="dk1"/>
              </a:buClr>
              <a:buSzPts val="2400"/>
              <a:buAutoNum type="arabicPeriod"/>
            </a:pPr>
            <a:r>
              <a:rPr b="1" lang="en-US" sz="2400">
                <a:solidFill>
                  <a:schemeClr val="dk1"/>
                </a:solidFill>
              </a:rPr>
              <a:t>Ví dụ đơn giản:</a:t>
            </a:r>
            <a:endParaRPr b="1" sz="2400">
              <a:solidFill>
                <a:schemeClr val="dk1"/>
              </a:solidFill>
            </a:endParaRPr>
          </a:p>
          <a:p>
            <a:pPr indent="-381000" lvl="1" marL="914400" rtl="0" algn="l">
              <a:lnSpc>
                <a:spcPct val="115000"/>
              </a:lnSpc>
              <a:spcBef>
                <a:spcPts val="0"/>
              </a:spcBef>
              <a:spcAft>
                <a:spcPts val="0"/>
              </a:spcAft>
              <a:buClr>
                <a:schemeClr val="dk1"/>
              </a:buClr>
              <a:buSzPts val="2400"/>
              <a:buChar char="○"/>
            </a:pPr>
            <a:r>
              <a:rPr lang="en-US" sz="2400">
                <a:solidFill>
                  <a:schemeClr val="dk1"/>
                </a:solidFill>
              </a:rPr>
              <a:t>Giả sử các bạn học sinh để ý thấy rằng càng nhiều thời gian học tập, điểm số có xu hướng càng cao. Linear Regression sẽ cố gắng vẽ một đường thẳng qua các điểm số này để thấy rằng nếu chúng ta dành nhiều thời gian học hơn, điểm số dự đoán sẽ tăng lên.</a:t>
            </a:r>
            <a:endParaRPr sz="2400">
              <a:solidFill>
                <a:schemeClr val="dk1"/>
              </a:solidFill>
            </a:endParaRPr>
          </a:p>
          <a:p>
            <a:pPr indent="-381000" lvl="0" marL="457200" rtl="0" algn="l">
              <a:lnSpc>
                <a:spcPct val="115000"/>
              </a:lnSpc>
              <a:spcBef>
                <a:spcPts val="0"/>
              </a:spcBef>
              <a:spcAft>
                <a:spcPts val="0"/>
              </a:spcAft>
              <a:buClr>
                <a:schemeClr val="dk1"/>
              </a:buClr>
              <a:buSzPts val="2400"/>
              <a:buAutoNum type="arabicPeriod"/>
            </a:pPr>
            <a:r>
              <a:rPr b="1" lang="en-US" sz="2400">
                <a:solidFill>
                  <a:schemeClr val="dk1"/>
                </a:solidFill>
              </a:rPr>
              <a:t>Ứng dụng vào dự đoán xác suất lũ lụt:</a:t>
            </a:r>
            <a:endParaRPr b="1" sz="2900">
              <a:solidFill>
                <a:schemeClr val="dk1"/>
              </a:solidFill>
            </a:endParaRPr>
          </a:p>
          <a:p>
            <a:pPr indent="-381000" lvl="1" marL="914400" rtl="0" algn="l">
              <a:lnSpc>
                <a:spcPct val="115000"/>
              </a:lnSpc>
              <a:spcBef>
                <a:spcPts val="0"/>
              </a:spcBef>
              <a:spcAft>
                <a:spcPts val="0"/>
              </a:spcAft>
              <a:buClr>
                <a:schemeClr val="dk1"/>
              </a:buClr>
              <a:buSzPts val="2400"/>
              <a:buChar char="○"/>
            </a:pPr>
            <a:r>
              <a:rPr lang="en-US" sz="2400">
                <a:solidFill>
                  <a:schemeClr val="dk1"/>
                </a:solidFill>
              </a:rPr>
              <a:t>Khi áp dụng vào bài toán dự đoán xác suất lũ, Linear Regression sẽ phân tích mối quan hệ giữa các yếu tố như lượng mưa, khả năng thoát nước, và quản lý sông ngòi. Giả sử, nếu lượng mưa tăng, đường thẳng dự đoán cho thấy khả năng lũ lụt cũng sẽ tăng lên. Khi đó, dự đoán của chúng ta có thể giúp cảnh báo trước về nguy cơ lũ.</a:t>
            </a:r>
            <a:endParaRPr b="1" sz="3950">
              <a:solidFill>
                <a:schemeClr val="dk1"/>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0x01010065DCA99E06EF1E4686D55E5D38B35F2E</vt:lpwstr>
  </property>
</Properties>
</file>